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4" r:id="rId2"/>
    <p:sldId id="258" r:id="rId3"/>
    <p:sldId id="318" r:id="rId4"/>
    <p:sldId id="266" r:id="rId5"/>
    <p:sldId id="357" r:id="rId6"/>
    <p:sldId id="347" r:id="rId7"/>
    <p:sldId id="346" r:id="rId8"/>
    <p:sldId id="358" r:id="rId9"/>
    <p:sldId id="317" r:id="rId10"/>
    <p:sldId id="359" r:id="rId11"/>
    <p:sldId id="360" r:id="rId12"/>
    <p:sldId id="361" r:id="rId13"/>
    <p:sldId id="362" r:id="rId14"/>
    <p:sldId id="363" r:id="rId15"/>
    <p:sldId id="365" r:id="rId16"/>
    <p:sldId id="364" r:id="rId17"/>
    <p:sldId id="366" r:id="rId18"/>
    <p:sldId id="367" r:id="rId19"/>
    <p:sldId id="368" r:id="rId20"/>
    <p:sldId id="369" r:id="rId21"/>
    <p:sldId id="348" r:id="rId22"/>
  </p:sldIdLst>
  <p:sldSz cx="12192000" cy="6858000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" id="{C7BFF8F5-AE9F-4D31-AC5D-D299AC8B1EEB}">
          <p14:sldIdLst/>
        </p14:section>
        <p14:section name="Polyester by Gabriel" id="{BA3A9F1E-2878-49E1-A13A-8013E09D4E61}">
          <p14:sldIdLst>
            <p14:sldId id="314"/>
            <p14:sldId id="258"/>
            <p14:sldId id="318"/>
            <p14:sldId id="266"/>
            <p14:sldId id="357"/>
            <p14:sldId id="347"/>
            <p14:sldId id="346"/>
            <p14:sldId id="358"/>
            <p14:sldId id="317"/>
            <p14:sldId id="359"/>
            <p14:sldId id="360"/>
            <p14:sldId id="361"/>
            <p14:sldId id="362"/>
            <p14:sldId id="363"/>
            <p14:sldId id="365"/>
            <p14:sldId id="364"/>
            <p14:sldId id="366"/>
            <p14:sldId id="367"/>
            <p14:sldId id="368"/>
            <p14:sldId id="369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D3E4D"/>
    <a:srgbClr val="A9B0AF"/>
    <a:srgbClr val="C0D890"/>
    <a:srgbClr val="E7E79D"/>
    <a:srgbClr val="78A890"/>
    <a:srgbClr val="67677E"/>
    <a:srgbClr val="5C656C"/>
    <a:srgbClr val="D8A878"/>
    <a:srgbClr val="6060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emlayout 2 - Marker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emlayout 2 - Marker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84444" autoAdjust="0"/>
  </p:normalViewPr>
  <p:slideViewPr>
    <p:cSldViewPr snapToGrid="0">
      <p:cViewPr>
        <p:scale>
          <a:sx n="90" d="100"/>
          <a:sy n="90" d="100"/>
        </p:scale>
        <p:origin x="1338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4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04DD2-A8E8-46EC-9603-377B260C482A}" type="datetimeFigureOut">
              <a:rPr lang="da-DK" smtClean="0"/>
              <a:t>13-09-2018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83F16-018F-4907-B5DB-5E9E0F8DF861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9619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5E54E-29FB-4FAF-943A-DC1BAC6F699B}" type="datetimeFigureOut">
              <a:rPr lang="da-DK" smtClean="0"/>
              <a:t>13-09-2018</a:t>
            </a:fld>
            <a:endParaRPr lang="da-DK" dirty="0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4FFCC-8ED7-41FE-BA58-D591B6DB9B76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2012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3363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3515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679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631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12507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0345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508596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36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65553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2251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8472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93361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05845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9678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525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84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082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1345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8281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153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4FFCC-8ED7-41FE-BA58-D591B6DB9B76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18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812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02501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0432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2544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4113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7536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3919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1918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724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75304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14146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2ED09-10E1-49B2-B256-335C2B24A76D}" type="datetimeFigureOut">
              <a:rPr lang="es-MX" smtClean="0"/>
              <a:t>13/09/2018</a:t>
            </a:fld>
            <a:endParaRPr lang="es-MX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72440-50FB-40C5-8B46-0DF42B05E507}" type="slidenum">
              <a:rPr lang="es-MX" smtClean="0"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3266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w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6556203f3dc">
            <a:extLst>
              <a:ext uri="{FF2B5EF4-FFF2-40B4-BE49-F238E27FC236}">
                <a16:creationId xmlns:a16="http://schemas.microsoft.com/office/drawing/2014/main" id="{A47F5F8B-00E5-4DD6-A6B5-BE765C44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6" y="-541731"/>
            <a:ext cx="12192000" cy="926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352088" y="2336269"/>
            <a:ext cx="54689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b="1" dirty="0">
                <a:solidFill>
                  <a:schemeClr val="bg1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Cirkulær økonomi </a:t>
            </a:r>
          </a:p>
          <a:p>
            <a:pPr algn="ctr"/>
            <a:r>
              <a:rPr lang="es-MX" sz="5400" b="1" dirty="0">
                <a:solidFill>
                  <a:schemeClr val="bg1"/>
                </a:solidFill>
                <a:latin typeface="Calibri" panose="020F050202020403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hos Gabriel</a:t>
            </a:r>
          </a:p>
        </p:txBody>
      </p:sp>
      <p:grpSp>
        <p:nvGrpSpPr>
          <p:cNvPr id="2" name="Gruppe 1"/>
          <p:cNvGrpSpPr/>
          <p:nvPr/>
        </p:nvGrpSpPr>
        <p:grpSpPr>
          <a:xfrm>
            <a:off x="3365501" y="2286841"/>
            <a:ext cx="5486400" cy="1803754"/>
            <a:chOff x="3645243" y="1715669"/>
            <a:chExt cx="4843848" cy="1079156"/>
          </a:xfrm>
        </p:grpSpPr>
        <p:cxnSp>
          <p:nvCxnSpPr>
            <p:cNvPr id="4" name="Lige forbindelse 3"/>
            <p:cNvCxnSpPr/>
            <p:nvPr/>
          </p:nvCxnSpPr>
          <p:spPr>
            <a:xfrm>
              <a:off x="3645243" y="1715669"/>
              <a:ext cx="48438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ge forbindelse 11"/>
            <p:cNvCxnSpPr/>
            <p:nvPr/>
          </p:nvCxnSpPr>
          <p:spPr>
            <a:xfrm>
              <a:off x="3645243" y="2794825"/>
              <a:ext cx="484384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1B954-BA74-442D-950D-C07DA4F9BBC8}"/>
              </a:ext>
            </a:extLst>
          </p:cNvPr>
          <p:cNvSpPr/>
          <p:nvPr/>
        </p:nvSpPr>
        <p:spPr>
          <a:xfrm>
            <a:off x="-9446" y="4544918"/>
            <a:ext cx="1220144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da-DK" b="1" dirty="0">
                <a:solidFill>
                  <a:schemeClr val="bg1"/>
                </a:solidFill>
                <a:latin typeface="Calibri" panose="020F0502020204030204" pitchFamily="34" charset="0"/>
              </a:rPr>
              <a:t>Ved Kurt Nedergaard, Direktør for kvalitet, CSR og tekstilproduktion</a:t>
            </a:r>
          </a:p>
          <a:p>
            <a:pPr algn="ctr">
              <a:spcBef>
                <a:spcPct val="50000"/>
              </a:spcBef>
            </a:pPr>
            <a:r>
              <a:rPr lang="en-GB" altLang="da-DK" b="1" dirty="0">
                <a:solidFill>
                  <a:schemeClr val="bg1"/>
                </a:solidFill>
                <a:latin typeface="Calibri" panose="020F0502020204030204" pitchFamily="34" charset="0"/>
              </a:rPr>
              <a:t>Aalborg 13. september 2018</a:t>
            </a:r>
          </a:p>
        </p:txBody>
      </p:sp>
    </p:spTree>
    <p:extLst>
      <p:ext uri="{BB962C8B-B14F-4D97-AF65-F5344CB8AC3E}">
        <p14:creationId xmlns:p14="http://schemas.microsoft.com/office/powerpoint/2010/main" val="410358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4"/>
          <p:cNvSpPr txBox="1"/>
          <p:nvPr/>
        </p:nvSpPr>
        <p:spPr>
          <a:xfrm>
            <a:off x="6096000" y="888610"/>
            <a:ext cx="382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a typeface="Segoe UI" panose="020B0502040204020203" pitchFamily="34" charset="0"/>
                <a:cs typeface="Segoe UI" panose="020B0502040204020203" pitchFamily="34" charset="0"/>
              </a:rPr>
              <a:t>C2C </a:t>
            </a:r>
            <a:r>
              <a:rPr lang="da-DK" sz="3600" dirty="0">
                <a:ea typeface="Segoe UI" panose="020B0502040204020203" pitchFamily="34" charset="0"/>
                <a:cs typeface="Segoe UI" panose="020B0502040204020203" pitchFamily="34" charset="0"/>
              </a:rPr>
              <a:t>møbelstof</a:t>
            </a:r>
            <a:r>
              <a:rPr lang="en-US" sz="3600" dirty="0">
                <a:ea typeface="Segoe UI" panose="020B0502040204020203" pitchFamily="34" charset="0"/>
                <a:cs typeface="Segoe UI" panose="020B0502040204020203" pitchFamily="34" charset="0"/>
              </a:rPr>
              <a:t> i uld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195F1C-7E25-4424-A960-01BD9EA6F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35073" cy="6844606"/>
          </a:xfrm>
          <a:prstGeom prst="rect">
            <a:avLst/>
          </a:prstGeom>
        </p:spPr>
      </p:pic>
      <p:pic>
        <p:nvPicPr>
          <p:cNvPr id="7" name="Picture 8" descr="http://www.andersonfloors.com/Libraries/Global/cradle2cradle.sflb.ashx">
            <a:extLst>
              <a:ext uri="{FF2B5EF4-FFF2-40B4-BE49-F238E27FC236}">
                <a16:creationId xmlns:a16="http://schemas.microsoft.com/office/drawing/2014/main" id="{DAB49EE9-0968-4863-A17D-B20EEB01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01" y="2389187"/>
            <a:ext cx="215741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12">
            <a:extLst>
              <a:ext uri="{FF2B5EF4-FFF2-40B4-BE49-F238E27FC236}">
                <a16:creationId xmlns:a16="http://schemas.microsoft.com/office/drawing/2014/main" id="{E62B93B4-91DB-4A07-8E0E-CF673DE31C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3F1708CE-57B1-4CB0-AA67-1B8133DB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2" y="1821170"/>
            <a:ext cx="12033036" cy="465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adroTexto 54"/>
          <p:cNvSpPr txBox="1"/>
          <p:nvPr/>
        </p:nvSpPr>
        <p:spPr>
          <a:xfrm>
            <a:off x="355600" y="875910"/>
            <a:ext cx="5104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a typeface="Segoe UI" panose="020B0502040204020203" pitchFamily="34" charset="0"/>
                <a:cs typeface="Segoe UI" panose="020B0502040204020203" pitchFamily="34" charset="0"/>
              </a:rPr>
              <a:t>C2C møbelstof i polyester</a:t>
            </a:r>
          </a:p>
        </p:txBody>
      </p:sp>
      <p:pic>
        <p:nvPicPr>
          <p:cNvPr id="6" name="Picture 7" descr="Billedresultat for cradle to cradle bronze">
            <a:extLst>
              <a:ext uri="{FF2B5EF4-FFF2-40B4-BE49-F238E27FC236}">
                <a16:creationId xmlns:a16="http://schemas.microsoft.com/office/drawing/2014/main" id="{68E1E7A0-C0CC-4C22-B60E-09C52B46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238" y="4292724"/>
            <a:ext cx="1742480" cy="168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12">
            <a:extLst>
              <a:ext uri="{FF2B5EF4-FFF2-40B4-BE49-F238E27FC236}">
                <a16:creationId xmlns:a16="http://schemas.microsoft.com/office/drawing/2014/main" id="{BF6C1E9D-6752-401D-A3BC-7D76DCDA20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904" y="6261829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7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794630" y="2830341"/>
            <a:ext cx="5791200" cy="2393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Cirkulær økonomi giver konkurrencemæssige fordele gennem exceptionel værdiskabelse for kunder, brugere og samfund.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alt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Gabriel viser, at det kan lade sig gøre at levere produkter, der både er miljømæssigt optimale og konkurrencedygtige.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alt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Hver dag bidrager vores miljøpræstationer til, at kunder vælger vores produkter.  </a:t>
            </a:r>
          </a:p>
          <a:p>
            <a:pPr>
              <a:lnSpc>
                <a:spcPct val="150000"/>
              </a:lnSpc>
              <a:buClr>
                <a:schemeClr val="accent4"/>
              </a:buClr>
            </a:pPr>
            <a:endParaRPr lang="da-DK" sz="1600" dirty="0">
              <a:latin typeface="+mj-lt"/>
            </a:endParaRPr>
          </a:p>
        </p:txBody>
      </p:sp>
      <p:sp>
        <p:nvSpPr>
          <p:cNvPr id="9" name="CuadroTexto 54"/>
          <p:cNvSpPr txBox="1"/>
          <p:nvPr/>
        </p:nvSpPr>
        <p:spPr>
          <a:xfrm>
            <a:off x="5930900" y="2006210"/>
            <a:ext cx="3439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a typeface="Segoe UI" panose="020B0502040204020203" pitchFamily="34" charset="0"/>
                <a:cs typeface="Segoe UI" panose="020B0502040204020203" pitchFamily="34" charset="0"/>
              </a:rPr>
              <a:t>En god forretning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71BB0E-D43A-4B5C-BD51-96A7B5A7A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40157" cy="6858000"/>
          </a:xfrm>
          <a:prstGeom prst="rect">
            <a:avLst/>
          </a:prstGeom>
        </p:spPr>
      </p:pic>
      <p:pic>
        <p:nvPicPr>
          <p:cNvPr id="10" name="Billede 12">
            <a:extLst>
              <a:ext uri="{FF2B5EF4-FFF2-40B4-BE49-F238E27FC236}">
                <a16:creationId xmlns:a16="http://schemas.microsoft.com/office/drawing/2014/main" id="{A8A8B3F3-26F4-4DAC-80C7-27A46A037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EAF67CF-CE79-4524-B9AC-8DEBAF56A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1"/>
          <a:stretch/>
        </p:blipFill>
        <p:spPr>
          <a:xfrm>
            <a:off x="-5723" y="1"/>
            <a:ext cx="12198924" cy="4144114"/>
          </a:xfrm>
          <a:prstGeom prst="rect">
            <a:avLst/>
          </a:prstGeom>
        </p:spPr>
      </p:pic>
      <p:pic>
        <p:nvPicPr>
          <p:cNvPr id="6" name="Billede 2">
            <a:extLst>
              <a:ext uri="{FF2B5EF4-FFF2-40B4-BE49-F238E27FC236}">
                <a16:creationId xmlns:a16="http://schemas.microsoft.com/office/drawing/2014/main" id="{FCB5C087-AF59-477A-A64B-05991FACD9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58" y="1554788"/>
            <a:ext cx="2160762" cy="1440000"/>
          </a:xfrm>
          <a:prstGeom prst="rect">
            <a:avLst/>
          </a:prstGeom>
        </p:spPr>
      </p:pic>
      <p:pic>
        <p:nvPicPr>
          <p:cNvPr id="7" name="Billede 1">
            <a:extLst>
              <a:ext uri="{FF2B5EF4-FFF2-40B4-BE49-F238E27FC236}">
                <a16:creationId xmlns:a16="http://schemas.microsoft.com/office/drawing/2014/main" id="{199B9656-53FA-4F56-B880-4D7F4732D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833" y="1554788"/>
            <a:ext cx="1440000" cy="1440000"/>
          </a:xfrm>
          <a:prstGeom prst="rect">
            <a:avLst/>
          </a:prstGeom>
        </p:spPr>
      </p:pic>
      <p:sp>
        <p:nvSpPr>
          <p:cNvPr id="8" name="Rectángulo 13">
            <a:extLst>
              <a:ext uri="{FF2B5EF4-FFF2-40B4-BE49-F238E27FC236}">
                <a16:creationId xmlns:a16="http://schemas.microsoft.com/office/drawing/2014/main" id="{6BB1C7B5-BD47-433F-A073-89DCCE6E3089}"/>
              </a:ext>
            </a:extLst>
          </p:cNvPr>
          <p:cNvSpPr/>
          <p:nvPr/>
        </p:nvSpPr>
        <p:spPr>
          <a:xfrm>
            <a:off x="8128800" y="3335627"/>
            <a:ext cx="4064400" cy="35223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0"/>
            <a:endParaRPr lang="en" sz="1400" dirty="0"/>
          </a:p>
        </p:txBody>
      </p:sp>
      <p:sp>
        <p:nvSpPr>
          <p:cNvPr id="10" name="Rectángulo 11">
            <a:extLst>
              <a:ext uri="{FF2B5EF4-FFF2-40B4-BE49-F238E27FC236}">
                <a16:creationId xmlns:a16="http://schemas.microsoft.com/office/drawing/2014/main" id="{3737CF09-E7F0-4ECA-A0F0-3E0FBB26AC31}"/>
              </a:ext>
            </a:extLst>
          </p:cNvPr>
          <p:cNvSpPr/>
          <p:nvPr/>
        </p:nvSpPr>
        <p:spPr>
          <a:xfrm>
            <a:off x="0" y="3335627"/>
            <a:ext cx="4064400" cy="352237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"/>
          </a:p>
        </p:txBody>
      </p:sp>
      <p:sp>
        <p:nvSpPr>
          <p:cNvPr id="11" name="Rectángulo 12">
            <a:extLst>
              <a:ext uri="{FF2B5EF4-FFF2-40B4-BE49-F238E27FC236}">
                <a16:creationId xmlns:a16="http://schemas.microsoft.com/office/drawing/2014/main" id="{A0CBAAFF-06E2-4BD7-8AB4-1F1086311A5B}"/>
              </a:ext>
            </a:extLst>
          </p:cNvPr>
          <p:cNvSpPr/>
          <p:nvPr/>
        </p:nvSpPr>
        <p:spPr>
          <a:xfrm>
            <a:off x="4064400" y="3335627"/>
            <a:ext cx="4064400" cy="35223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"/>
          </a:p>
        </p:txBody>
      </p:sp>
      <p:sp>
        <p:nvSpPr>
          <p:cNvPr id="12" name="CuadroTexto 14">
            <a:extLst>
              <a:ext uri="{FF2B5EF4-FFF2-40B4-BE49-F238E27FC236}">
                <a16:creationId xmlns:a16="http://schemas.microsoft.com/office/drawing/2014/main" id="{C40FC2BF-A3E7-4EAA-A8DB-F4135B02E769}"/>
              </a:ext>
            </a:extLst>
          </p:cNvPr>
          <p:cNvSpPr txBox="1"/>
          <p:nvPr/>
        </p:nvSpPr>
        <p:spPr>
          <a:xfrm>
            <a:off x="208581" y="4181808"/>
            <a:ext cx="36679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Gabriel is run as a responsible company and this method of operation is a permanent point on its strategic agenda. </a:t>
            </a:r>
            <a:endParaRPr lang="en" sz="1600" dirty="0">
              <a:solidFill>
                <a:schemeClr val="bg1"/>
              </a:solidFill>
            </a:endParaRP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Gabriel is exceptional in the responsibility it takes for how products are produced, including in those areas where the </a:t>
            </a:r>
            <a:endParaRPr lang="en" sz="1600" dirty="0">
              <a:solidFill>
                <a:schemeClr val="bg1"/>
              </a:solidFill>
            </a:endParaRP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Group is not the owner.</a:t>
            </a:r>
          </a:p>
        </p:txBody>
      </p:sp>
      <p:sp>
        <p:nvSpPr>
          <p:cNvPr id="13" name="Rectángulo 15">
            <a:extLst>
              <a:ext uri="{FF2B5EF4-FFF2-40B4-BE49-F238E27FC236}">
                <a16:creationId xmlns:a16="http://schemas.microsoft.com/office/drawing/2014/main" id="{DC1EE15F-EF90-4243-A929-E6DE8D7762E2}"/>
              </a:ext>
            </a:extLst>
          </p:cNvPr>
          <p:cNvSpPr/>
          <p:nvPr/>
        </p:nvSpPr>
        <p:spPr>
          <a:xfrm>
            <a:off x="0" y="3330613"/>
            <a:ext cx="12193200" cy="59043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"/>
          </a:p>
        </p:txBody>
      </p:sp>
      <p:sp>
        <p:nvSpPr>
          <p:cNvPr id="14" name="CuadroTexto 16">
            <a:extLst>
              <a:ext uri="{FF2B5EF4-FFF2-40B4-BE49-F238E27FC236}">
                <a16:creationId xmlns:a16="http://schemas.microsoft.com/office/drawing/2014/main" id="{F5DE5955-5F62-4CDF-9B3F-ECB19A71DA8C}"/>
              </a:ext>
            </a:extLst>
          </p:cNvPr>
          <p:cNvSpPr txBox="1"/>
          <p:nvPr/>
        </p:nvSpPr>
        <p:spPr>
          <a:xfrm>
            <a:off x="4184073" y="4181808"/>
            <a:ext cx="38238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Gabriel endorses the principles of the UN Global Compact and pursues its corporate CSR and environmental policies </a:t>
            </a:r>
            <a:endParaRPr lang="en" sz="1600" dirty="0">
              <a:solidFill>
                <a:schemeClr val="bg1"/>
              </a:solidFill>
            </a:endParaRP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with determination. </a:t>
            </a:r>
            <a:endParaRPr lang="en" sz="1600" dirty="0">
              <a:solidFill>
                <a:schemeClr val="bg1"/>
              </a:solidFill>
            </a:endParaRP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It must be easy for Gabriel’s customers to choose an environmentally correct and healthy product.</a:t>
            </a: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5" name="CuadroTexto 17">
            <a:extLst>
              <a:ext uri="{FF2B5EF4-FFF2-40B4-BE49-F238E27FC236}">
                <a16:creationId xmlns:a16="http://schemas.microsoft.com/office/drawing/2014/main" id="{6DC67340-77EA-4BDB-ABA7-7F5D441341DC}"/>
              </a:ext>
            </a:extLst>
          </p:cNvPr>
          <p:cNvSpPr txBox="1"/>
          <p:nvPr/>
        </p:nvSpPr>
        <p:spPr>
          <a:xfrm>
            <a:off x="8334068" y="4181808"/>
            <a:ext cx="369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" sz="1600">
                <a:solidFill>
                  <a:schemeClr val="bg1"/>
                </a:solidFill>
              </a:rPr>
              <a:t>56</a:t>
            </a:r>
            <a:r>
              <a:rPr lang="en" sz="1600" b="0" i="0" u="none">
                <a:solidFill>
                  <a:schemeClr val="bg1"/>
                </a:solidFill>
              </a:rPr>
              <a:t>% of our fabrics are EU Ecolabel.</a:t>
            </a:r>
            <a:endParaRPr lang="en" sz="1600" dirty="0">
              <a:solidFill>
                <a:schemeClr val="bg1"/>
              </a:solidFill>
            </a:endParaRP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95% of our standard collection carries </a:t>
            </a: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the Oeko-Tex label.</a:t>
            </a: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  <a:p>
            <a:pPr algn="ctr" rtl="0"/>
            <a:r>
              <a:rPr lang="en" sz="1600" b="0" i="0" u="none">
                <a:solidFill>
                  <a:schemeClr val="bg1"/>
                </a:solidFill>
              </a:rPr>
              <a:t>All Gabriel Cradle to Cradle Certified™ fabrics are certified to version 3, the newest and most rigorous version. </a:t>
            </a:r>
            <a:endParaRPr lang="en" sz="1600" dirty="0">
              <a:solidFill>
                <a:schemeClr val="bg1"/>
              </a:solidFill>
            </a:endParaRPr>
          </a:p>
          <a:p>
            <a:pPr algn="ctr" rtl="0"/>
            <a:endParaRPr lang="en" sz="1600" dirty="0">
              <a:solidFill>
                <a:schemeClr val="bg1"/>
              </a:solidFill>
            </a:endParaRPr>
          </a:p>
        </p:txBody>
      </p:sp>
      <p:sp>
        <p:nvSpPr>
          <p:cNvPr id="16" name="CuadroTexto 19">
            <a:extLst>
              <a:ext uri="{FF2B5EF4-FFF2-40B4-BE49-F238E27FC236}">
                <a16:creationId xmlns:a16="http://schemas.microsoft.com/office/drawing/2014/main" id="{D009F887-11B8-42B2-A526-1A904836CBB6}"/>
              </a:ext>
            </a:extLst>
          </p:cNvPr>
          <p:cNvSpPr txBox="1"/>
          <p:nvPr/>
        </p:nvSpPr>
        <p:spPr>
          <a:xfrm>
            <a:off x="4082282" y="3399463"/>
            <a:ext cx="4027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en" sz="2400" b="0" i="0" u="none">
                <a:solidFill>
                  <a:schemeClr val="bg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Corporate Social Responsibility</a:t>
            </a:r>
            <a:endParaRPr lang="en" sz="2400" dirty="0">
              <a:solidFill>
                <a:schemeClr val="bg1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Billede 3">
            <a:extLst>
              <a:ext uri="{FF2B5EF4-FFF2-40B4-BE49-F238E27FC236}">
                <a16:creationId xmlns:a16="http://schemas.microsoft.com/office/drawing/2014/main" id="{738B279E-1DF7-4652-AF72-700CEF70C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18" y="1554788"/>
            <a:ext cx="1479100" cy="1440000"/>
          </a:xfrm>
          <a:prstGeom prst="rect">
            <a:avLst/>
          </a:prstGeom>
        </p:spPr>
      </p:pic>
      <p:pic>
        <p:nvPicPr>
          <p:cNvPr id="21" name="Billede 12">
            <a:extLst>
              <a:ext uri="{FF2B5EF4-FFF2-40B4-BE49-F238E27FC236}">
                <a16:creationId xmlns:a16="http://schemas.microsoft.com/office/drawing/2014/main" id="{7E3FCC03-2C84-49D1-9551-096CE04C5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69" y="6335261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4"/>
          <p:cNvSpPr txBox="1"/>
          <p:nvPr/>
        </p:nvSpPr>
        <p:spPr>
          <a:xfrm>
            <a:off x="5943600" y="2514210"/>
            <a:ext cx="5654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altLang="da-DK" sz="3600" dirty="0"/>
              <a:t>Udfordringer ved </a:t>
            </a:r>
          </a:p>
          <a:p>
            <a:pPr algn="ctr"/>
            <a:r>
              <a:rPr lang="da-DK" altLang="da-DK" sz="3600" dirty="0"/>
              <a:t>cirkulær økonomi</a:t>
            </a:r>
            <a:endParaRPr lang="en-US" sz="36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 descr="iStock_000009141766Small">
            <a:extLst>
              <a:ext uri="{FF2B5EF4-FFF2-40B4-BE49-F238E27FC236}">
                <a16:creationId xmlns:a16="http://schemas.microsoft.com/office/drawing/2014/main" id="{965E7A71-7442-4DF4-B8CF-8845ACB0F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9" r="12508"/>
          <a:stretch/>
        </p:blipFill>
        <p:spPr bwMode="auto">
          <a:xfrm>
            <a:off x="-117730" y="0"/>
            <a:ext cx="56549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12">
            <a:extLst>
              <a:ext uri="{FF2B5EF4-FFF2-40B4-BE49-F238E27FC236}">
                <a16:creationId xmlns:a16="http://schemas.microsoft.com/office/drawing/2014/main" id="{07B6940D-F91E-4EC2-9AFC-B65E815CEB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794630" y="2969776"/>
            <a:ext cx="5791200" cy="1654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Effektiv dokumenteret miljøledelse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Højt kvalitetsniveau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En klar og implementeret strategi for bæredygtig udvikling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Effektiv miljøledelse f.eks. med udgangspunkt i ISO 14001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Evne til at frembringe cirkulære/C2C produkter og ydelser</a:t>
            </a:r>
          </a:p>
          <a:p>
            <a:pPr>
              <a:lnSpc>
                <a:spcPct val="150000"/>
              </a:lnSpc>
              <a:buClr>
                <a:schemeClr val="accent4"/>
              </a:buClr>
            </a:pPr>
            <a:endParaRPr lang="da-DK" sz="1600" dirty="0">
              <a:latin typeface="+mj-lt"/>
            </a:endParaRPr>
          </a:p>
        </p:txBody>
      </p:sp>
      <p:sp>
        <p:nvSpPr>
          <p:cNvPr id="9" name="CuadroTexto 54"/>
          <p:cNvSpPr txBox="1"/>
          <p:nvPr/>
        </p:nvSpPr>
        <p:spPr>
          <a:xfrm>
            <a:off x="5794630" y="1536310"/>
            <a:ext cx="52671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da-DK" sz="3600" dirty="0"/>
              <a:t>Forudsætninger for at blive</a:t>
            </a:r>
            <a:br>
              <a:rPr lang="da-DK" altLang="da-DK" sz="3600" dirty="0"/>
            </a:br>
            <a:r>
              <a:rPr lang="da-DK" altLang="da-DK" sz="3600" dirty="0"/>
              <a:t>en cirkulær virksomhed</a:t>
            </a:r>
            <a:endParaRPr lang="en-US" sz="36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193F7-295E-4C8B-8270-E68AC012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1"/>
            <a:ext cx="4775200" cy="7016813"/>
          </a:xfrm>
          <a:prstGeom prst="rect">
            <a:avLst/>
          </a:prstGeom>
        </p:spPr>
      </p:pic>
      <p:pic>
        <p:nvPicPr>
          <p:cNvPr id="5" name="Billede 12">
            <a:extLst>
              <a:ext uri="{FF2B5EF4-FFF2-40B4-BE49-F238E27FC236}">
                <a16:creationId xmlns:a16="http://schemas.microsoft.com/office/drawing/2014/main" id="{3616C457-0461-4F89-81B9-CF1C02E0D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794630" y="2334776"/>
            <a:ext cx="5791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Det er helheden der tæller = cirkulær økonomi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Design, kvalitet og miljø er integreret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Imødekomme høje kunde- og brugerkrav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Vær First Mover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Praktisk og forretningsmæssig tilgang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Indgå i vidensnetværk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Brug eksperter</a:t>
            </a:r>
          </a:p>
        </p:txBody>
      </p:sp>
      <p:sp>
        <p:nvSpPr>
          <p:cNvPr id="9" name="CuadroTexto 54"/>
          <p:cNvSpPr txBox="1"/>
          <p:nvPr/>
        </p:nvSpPr>
        <p:spPr>
          <a:xfrm>
            <a:off x="5794630" y="1536310"/>
            <a:ext cx="4107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da-DK" sz="3600" dirty="0"/>
              <a:t>Parametre for succes</a:t>
            </a:r>
            <a:endParaRPr lang="en-US" sz="36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193F7-295E-4C8B-8270-E68AC012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1"/>
            <a:ext cx="4775200" cy="7016813"/>
          </a:xfrm>
          <a:prstGeom prst="rect">
            <a:avLst/>
          </a:prstGeom>
        </p:spPr>
      </p:pic>
      <p:pic>
        <p:nvPicPr>
          <p:cNvPr id="5" name="Billede 12">
            <a:extLst>
              <a:ext uri="{FF2B5EF4-FFF2-40B4-BE49-F238E27FC236}">
                <a16:creationId xmlns:a16="http://schemas.microsoft.com/office/drawing/2014/main" id="{CDBD8993-150D-4938-9ACD-E9F85B240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794630" y="2029075"/>
            <a:ext cx="57912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Dokumentation/tro på, at efterspørgsel efter bæredygtige produkter/ydelser hos aftagere kan sikre merværdi for alle i forsyningskæden pr. enhed og øget salg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Skab forståelse for, at C2C kan sikre fremtidige forsyninger af råvarer/ydelser og medvirke til kostprisreduktioner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Intensiv markedsføring af de mest bæredygtige produkter med det samme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Effektivt og tillidsfuldt leverandørsamarbejde, hvor alle leverer de nødvendige data og indsatser og kan beskytte forretningshemmeligheder. Husk CSR arbejdet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Alle i kæden skal på sigt kunne frembringe C2C produkter/ydelser og dokumentere dette gennem certificering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Skab forståelse for, at en langsigtet indsats er nødvendig, og at der er vilje til at gennemføre nødvendige forandringer i processer og produkter/ydelser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altLang="da-DK" sz="1600" dirty="0"/>
          </a:p>
        </p:txBody>
      </p:sp>
      <p:sp>
        <p:nvSpPr>
          <p:cNvPr id="9" name="CuadroTexto 54"/>
          <p:cNvSpPr txBox="1"/>
          <p:nvPr/>
        </p:nvSpPr>
        <p:spPr>
          <a:xfrm>
            <a:off x="5794630" y="456810"/>
            <a:ext cx="6079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3600" dirty="0"/>
              <a:t>Hvad skal der til for at lykkes med cirkulær økonomi/C2C</a:t>
            </a:r>
            <a:endParaRPr lang="en-US" sz="36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193F7-295E-4C8B-8270-E68AC012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1"/>
            <a:ext cx="4775200" cy="7016813"/>
          </a:xfrm>
          <a:prstGeom prst="rect">
            <a:avLst/>
          </a:prstGeom>
        </p:spPr>
      </p:pic>
      <p:pic>
        <p:nvPicPr>
          <p:cNvPr id="5" name="Billede 12">
            <a:extLst>
              <a:ext uri="{FF2B5EF4-FFF2-40B4-BE49-F238E27FC236}">
                <a16:creationId xmlns:a16="http://schemas.microsoft.com/office/drawing/2014/main" id="{4D3AC8C4-8AB3-4327-AE04-05614FE7E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5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794630" y="1695254"/>
            <a:ext cx="5791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Stil krav til leverandører om at dokumentere deres produkters/ydelsers bæredygtighed. F.eks. at de let kan demonteres af hensyn til genanvendelse (fortolk lovgivning og stil alle lovlige krav)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Stil krav så den bedste tredjedel kan være med. Dette sikrer nødvendig konkurrence og er på linje med gældende grænser i ”grøn markedsføring”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Stil krav og aftal med leverandører, at deres udtjente produkter kan genanvendes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Skab viden i samfundet om bæredygtig udvikling og adfærd gennem kampagner og målrettet uddannelse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Medvirke gennem krav og tilbud til, at nuværende affaldssortering bliver til effektive tekniske systemer, hvor tidligere affald bliver til råvarer med høj markedsværdi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Gennemfør pilotprojekter og tilbyd støtte til de virksomheder, som har behov for motivation og starthjælp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Sikre at alle løsninger er eller bliver konkurrencedygtige uden offentlig støtte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Fokuser på ”sagen” – vi må alle indstille os på forandringer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altLang="da-DK" sz="1600" dirty="0"/>
          </a:p>
        </p:txBody>
      </p:sp>
      <p:sp>
        <p:nvSpPr>
          <p:cNvPr id="9" name="CuadroTexto 54"/>
          <p:cNvSpPr txBox="1"/>
          <p:nvPr/>
        </p:nvSpPr>
        <p:spPr>
          <a:xfrm>
            <a:off x="5794630" y="542166"/>
            <a:ext cx="6079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2800" dirty="0"/>
              <a:t>Hvordan kan kunder eller myndigheder fremme cirkulær økonomi?</a:t>
            </a:r>
            <a:endParaRPr lang="en-US" sz="28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193F7-295E-4C8B-8270-E68AC012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1"/>
            <a:ext cx="4775200" cy="701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4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777295" y="2952554"/>
            <a:ext cx="5791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Opfyldelse af brugerønsker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Opfyldelse af fremtidige kunde- og myndighedskrav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Øget afsætning og overskud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Merværdi i hele forsyningskæden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altLang="da-DK" sz="1600" dirty="0"/>
              <a:t>Øget medarbejder- og kundetilfredshed</a:t>
            </a:r>
          </a:p>
        </p:txBody>
      </p:sp>
      <p:sp>
        <p:nvSpPr>
          <p:cNvPr id="9" name="CuadroTexto 54"/>
          <p:cNvSpPr txBox="1"/>
          <p:nvPr/>
        </p:nvSpPr>
        <p:spPr>
          <a:xfrm>
            <a:off x="5777295" y="2193193"/>
            <a:ext cx="6079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3600" dirty="0"/>
              <a:t>Fordele/udbytter</a:t>
            </a:r>
            <a:endParaRPr lang="en-US" sz="36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4193F7-295E-4C8B-8270-E68AC012F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1"/>
            <a:ext cx="4775200" cy="7016813"/>
          </a:xfrm>
          <a:prstGeom prst="rect">
            <a:avLst/>
          </a:prstGeom>
        </p:spPr>
      </p:pic>
      <p:pic>
        <p:nvPicPr>
          <p:cNvPr id="5" name="Billede 12">
            <a:extLst>
              <a:ext uri="{FF2B5EF4-FFF2-40B4-BE49-F238E27FC236}">
                <a16:creationId xmlns:a16="http://schemas.microsoft.com/office/drawing/2014/main" id="{1A0064A5-EE38-484A-8936-F7B8886CC8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4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314"/>
            <a:ext cx="12189194" cy="2758686"/>
          </a:xfrm>
          <a:prstGeom prst="rect">
            <a:avLst/>
          </a:prstGeom>
        </p:spPr>
      </p:pic>
      <p:sp>
        <p:nvSpPr>
          <p:cNvPr id="55" name="CuadroTexto 54"/>
          <p:cNvSpPr txBox="1"/>
          <p:nvPr/>
        </p:nvSpPr>
        <p:spPr>
          <a:xfrm>
            <a:off x="1181099" y="857425"/>
            <a:ext cx="862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Verdensmålene – Det er helheden, der tæller</a:t>
            </a:r>
          </a:p>
        </p:txBody>
      </p:sp>
      <p:pic>
        <p:nvPicPr>
          <p:cNvPr id="20" name="Billede 12">
            <a:extLst>
              <a:ext uri="{FF2B5EF4-FFF2-40B4-BE49-F238E27FC236}">
                <a16:creationId xmlns:a16="http://schemas.microsoft.com/office/drawing/2014/main" id="{65A064B5-CCA4-4306-8B56-88108F0F0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16A2EF-F030-470F-83A1-6E6D49463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250" y="1729130"/>
            <a:ext cx="8620694" cy="42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7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1">
            <a:extLst>
              <a:ext uri="{FF2B5EF4-FFF2-40B4-BE49-F238E27FC236}">
                <a16:creationId xmlns:a16="http://schemas.microsoft.com/office/drawing/2014/main" id="{EBE9C7C8-6967-4937-A50E-3F163D1A76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3" y="-404735"/>
            <a:ext cx="12330545" cy="766747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8455554" y="3409106"/>
            <a:ext cx="579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1600" dirty="0"/>
              <a:t>Find den på www.gabriel .dk </a:t>
            </a:r>
          </a:p>
        </p:txBody>
      </p:sp>
      <p:sp>
        <p:nvSpPr>
          <p:cNvPr id="9" name="CuadroTexto 54"/>
          <p:cNvSpPr txBox="1"/>
          <p:nvPr/>
        </p:nvSpPr>
        <p:spPr>
          <a:xfrm>
            <a:off x="8455554" y="2762775"/>
            <a:ext cx="3962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3200" dirty="0"/>
              <a:t>Gabriel CSR rapport</a:t>
            </a:r>
            <a:endParaRPr lang="en-US" sz="3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ladsholder til indhold 3">
            <a:extLst>
              <a:ext uri="{FF2B5EF4-FFF2-40B4-BE49-F238E27FC236}">
                <a16:creationId xmlns:a16="http://schemas.microsoft.com/office/drawing/2014/main" id="{AEBEF2D1-0885-45B5-A937-4E8D07FB72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/>
          <a:stretch/>
        </p:blipFill>
        <p:spPr>
          <a:xfrm>
            <a:off x="2515894" y="2061675"/>
            <a:ext cx="4382464" cy="3317875"/>
          </a:xfr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CC697BD-A389-4F04-B79A-10B76B231F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32" y="6101386"/>
            <a:ext cx="1704668" cy="385128"/>
          </a:xfrm>
          <a:prstGeom prst="rect">
            <a:avLst/>
          </a:prstGeom>
        </p:spPr>
      </p:pic>
      <p:pic>
        <p:nvPicPr>
          <p:cNvPr id="14" name="Billede 1">
            <a:extLst>
              <a:ext uri="{FF2B5EF4-FFF2-40B4-BE49-F238E27FC236}">
                <a16:creationId xmlns:a16="http://schemas.microsoft.com/office/drawing/2014/main" id="{41185B64-9929-49DF-B6D3-38A434DB2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73" y="-633335"/>
            <a:ext cx="12330545" cy="7667470"/>
          </a:xfrm>
          <a:prstGeom prst="rect">
            <a:avLst/>
          </a:prstGeom>
        </p:spPr>
      </p:pic>
      <p:sp>
        <p:nvSpPr>
          <p:cNvPr id="15" name="Rectángulo 17">
            <a:extLst>
              <a:ext uri="{FF2B5EF4-FFF2-40B4-BE49-F238E27FC236}">
                <a16:creationId xmlns:a16="http://schemas.microsoft.com/office/drawing/2014/main" id="{955C57F5-14CF-450B-88C0-9A186C2451F4}"/>
              </a:ext>
            </a:extLst>
          </p:cNvPr>
          <p:cNvSpPr/>
          <p:nvPr/>
        </p:nvSpPr>
        <p:spPr>
          <a:xfrm>
            <a:off x="8455554" y="2946747"/>
            <a:ext cx="5791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da-DK" sz="1600" dirty="0"/>
              <a:t>Find den på www.gabriel .dk </a:t>
            </a:r>
          </a:p>
        </p:txBody>
      </p:sp>
      <p:sp>
        <p:nvSpPr>
          <p:cNvPr id="16" name="CuadroTexto 54">
            <a:extLst>
              <a:ext uri="{FF2B5EF4-FFF2-40B4-BE49-F238E27FC236}">
                <a16:creationId xmlns:a16="http://schemas.microsoft.com/office/drawing/2014/main" id="{7F9AA548-5600-4E0C-A32A-7F7EFE46F033}"/>
              </a:ext>
            </a:extLst>
          </p:cNvPr>
          <p:cNvSpPr txBox="1"/>
          <p:nvPr/>
        </p:nvSpPr>
        <p:spPr>
          <a:xfrm>
            <a:off x="8455553" y="2132527"/>
            <a:ext cx="3962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altLang="da-DK" sz="1600" dirty="0"/>
              <a:t>Læs mere i</a:t>
            </a:r>
          </a:p>
          <a:p>
            <a:r>
              <a:rPr lang="da-DK" altLang="da-DK" sz="3200" dirty="0"/>
              <a:t>Gabriel CSR rapport</a:t>
            </a:r>
            <a:endParaRPr lang="en-US" sz="3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ladsholder til indhold 3">
            <a:extLst>
              <a:ext uri="{FF2B5EF4-FFF2-40B4-BE49-F238E27FC236}">
                <a16:creationId xmlns:a16="http://schemas.microsoft.com/office/drawing/2014/main" id="{2DF5CB44-6976-46B1-8753-17FAC706C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/>
          <a:stretch/>
        </p:blipFill>
        <p:spPr>
          <a:xfrm>
            <a:off x="2515894" y="1833075"/>
            <a:ext cx="4382464" cy="3317875"/>
          </a:xfrm>
          <a:prstGeom prst="rect">
            <a:avLst/>
          </a:prstGeom>
        </p:spPr>
      </p:pic>
      <p:pic>
        <p:nvPicPr>
          <p:cNvPr id="19" name="Billede 12">
            <a:extLst>
              <a:ext uri="{FF2B5EF4-FFF2-40B4-BE49-F238E27FC236}">
                <a16:creationId xmlns:a16="http://schemas.microsoft.com/office/drawing/2014/main" id="{B85830E9-142D-47C6-8127-9BA17B086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132" y="6348996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8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4"/>
          <p:cNvSpPr txBox="1"/>
          <p:nvPr/>
        </p:nvSpPr>
        <p:spPr>
          <a:xfrm>
            <a:off x="4628171" y="309103"/>
            <a:ext cx="6319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err="1">
                <a:ea typeface="Segoe UI" panose="020B0502040204020203" pitchFamily="34" charset="0"/>
                <a:cs typeface="Segoe UI" panose="020B0502040204020203" pitchFamily="34" charset="0"/>
              </a:rPr>
              <a:t>Kvalitet</a:t>
            </a:r>
            <a:r>
              <a:rPr lang="es-MX" sz="3600" dirty="0">
                <a:ea typeface="Segoe UI" panose="020B0502040204020203" pitchFamily="34" charset="0"/>
                <a:cs typeface="Segoe UI" panose="020B0502040204020203" pitchFamily="34" charset="0"/>
              </a:rPr>
              <a:t> og CSR teamet</a:t>
            </a:r>
          </a:p>
        </p:txBody>
      </p:sp>
      <p:pic>
        <p:nvPicPr>
          <p:cNvPr id="8" name="Billede 3">
            <a:extLst>
              <a:ext uri="{FF2B5EF4-FFF2-40B4-BE49-F238E27FC236}">
                <a16:creationId xmlns:a16="http://schemas.microsoft.com/office/drawing/2014/main" id="{F88422AE-011C-49E9-9FD6-7B52A36A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1"/>
          <a:stretch/>
        </p:blipFill>
        <p:spPr bwMode="auto">
          <a:xfrm>
            <a:off x="5101082" y="1144806"/>
            <a:ext cx="6347296" cy="5022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2">
            <a:extLst>
              <a:ext uri="{FF2B5EF4-FFF2-40B4-BE49-F238E27FC236}">
                <a16:creationId xmlns:a16="http://schemas.microsoft.com/office/drawing/2014/main" id="{ADA2BAF7-C6E0-45E6-9D8B-1A82B98D0F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68" t="9722" r="38553"/>
          <a:stretch/>
        </p:blipFill>
        <p:spPr>
          <a:xfrm>
            <a:off x="0" y="0"/>
            <a:ext cx="4470400" cy="6858000"/>
          </a:xfrm>
          <a:prstGeom prst="rect">
            <a:avLst/>
          </a:prstGeom>
        </p:spPr>
      </p:pic>
      <p:pic>
        <p:nvPicPr>
          <p:cNvPr id="11" name="Billede 12">
            <a:extLst>
              <a:ext uri="{FF2B5EF4-FFF2-40B4-BE49-F238E27FC236}">
                <a16:creationId xmlns:a16="http://schemas.microsoft.com/office/drawing/2014/main" id="{76BC13B9-1A70-436B-828E-27B8387210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82" y="6356333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stockxpertcom_id26553331_jpg_4477cad237d5a08bbbb4c0f99edf25fcPP">
            <a:extLst>
              <a:ext uri="{FF2B5EF4-FFF2-40B4-BE49-F238E27FC236}">
                <a16:creationId xmlns:a16="http://schemas.microsoft.com/office/drawing/2014/main" id="{CC2EA9C8-E0C0-43A3-95D7-DB2080FE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7" b="3392"/>
          <a:stretch>
            <a:fillRect/>
          </a:stretch>
        </p:blipFill>
        <p:spPr bwMode="auto">
          <a:xfrm>
            <a:off x="0" y="-190500"/>
            <a:ext cx="12217400" cy="871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43D8A184-CAB7-45FB-B2B2-5D93876B9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125" y="-190500"/>
            <a:ext cx="3744913" cy="192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sz="12000" b="1" dirty="0">
                <a:solidFill>
                  <a:schemeClr val="bg1"/>
                </a:solidFill>
                <a:latin typeface="+mj-lt"/>
              </a:rPr>
              <a:t>CSR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5518915D-5668-4443-A5C2-C31F7B735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3588" y="1516857"/>
            <a:ext cx="36004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a-DK" altLang="da-DK" dirty="0">
                <a:solidFill>
                  <a:schemeClr val="bg1"/>
                </a:solidFill>
                <a:latin typeface="+mj-lt"/>
              </a:rPr>
              <a:t>Gabriels sociale ansvar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7141C09-9F7A-4EA8-92FC-5FF45E512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620" y="6230937"/>
            <a:ext cx="1704668" cy="42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28"/>
          <p:cNvSpPr txBox="1"/>
          <p:nvPr/>
        </p:nvSpPr>
        <p:spPr>
          <a:xfrm>
            <a:off x="722130" y="362059"/>
            <a:ext cx="502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dirty="0">
                <a:solidFill>
                  <a:schemeClr val="accent6"/>
                </a:solidFill>
              </a:rPr>
              <a:t>Cradle to Cradle livscyklus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18BD1D8C-8408-46C4-BA64-85E4E32ED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6"/>
          <a:stretch/>
        </p:blipFill>
        <p:spPr bwMode="auto">
          <a:xfrm>
            <a:off x="1589193" y="1546910"/>
            <a:ext cx="8699500" cy="477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Billede 12">
            <a:extLst>
              <a:ext uri="{FF2B5EF4-FFF2-40B4-BE49-F238E27FC236}">
                <a16:creationId xmlns:a16="http://schemas.microsoft.com/office/drawing/2014/main" id="{E0FDEE0A-24C9-43B1-A924-95A0B0500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23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28"/>
          <p:cNvSpPr txBox="1"/>
          <p:nvPr/>
        </p:nvSpPr>
        <p:spPr>
          <a:xfrm>
            <a:off x="508000" y="331185"/>
            <a:ext cx="1070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accent6"/>
                </a:solidFill>
              </a:rPr>
              <a:t>Circular Economy System Diagram</a:t>
            </a:r>
            <a:endParaRPr lang="es-MX" sz="3200" dirty="0">
              <a:solidFill>
                <a:schemeClr val="accent6"/>
              </a:solidFill>
            </a:endParaRPr>
          </a:p>
          <a:p>
            <a:r>
              <a:rPr lang="es-MX" sz="2000" dirty="0">
                <a:solidFill>
                  <a:schemeClr val="accent6"/>
                </a:solidFill>
              </a:rPr>
              <a:t>Ellen MacArthur Foundation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137B92-5778-4AF9-ACCC-86CD6C1DA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273" y="1315134"/>
            <a:ext cx="7151554" cy="5346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7DE668-75BD-4141-B76B-72C15DAEB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487" y="1504621"/>
            <a:ext cx="1038225" cy="790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76E49B-1DF0-4C1E-BA8F-E3545AF4E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768" y="3687962"/>
            <a:ext cx="1038225" cy="790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6DA4C-3803-4961-B29A-02E60E7F2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087" y="5922853"/>
            <a:ext cx="1038225" cy="790575"/>
          </a:xfrm>
          <a:prstGeom prst="rect">
            <a:avLst/>
          </a:prstGeom>
        </p:spPr>
      </p:pic>
      <p:pic>
        <p:nvPicPr>
          <p:cNvPr id="7" name="Billede 12">
            <a:extLst>
              <a:ext uri="{FF2B5EF4-FFF2-40B4-BE49-F238E27FC236}">
                <a16:creationId xmlns:a16="http://schemas.microsoft.com/office/drawing/2014/main" id="{5A86E0C0-A36A-4834-8611-8F093BB38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95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5985130" y="2044228"/>
            <a:ext cx="5791200" cy="263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ISO 9001</a:t>
            </a:r>
          </a:p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ISO 14001</a:t>
            </a:r>
          </a:p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Blue Ocean Strategi</a:t>
            </a:r>
          </a:p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CSR/Code of Conduct</a:t>
            </a:r>
          </a:p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ECO-label</a:t>
            </a:r>
          </a:p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Øko-Tex</a:t>
            </a:r>
          </a:p>
          <a:p>
            <a:pPr marL="452438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Cradle to Cradle</a:t>
            </a:r>
          </a:p>
        </p:txBody>
      </p:sp>
      <p:sp>
        <p:nvSpPr>
          <p:cNvPr id="9" name="CuadroTexto 54"/>
          <p:cNvSpPr txBox="1"/>
          <p:nvPr/>
        </p:nvSpPr>
        <p:spPr>
          <a:xfrm>
            <a:off x="6219540" y="1409310"/>
            <a:ext cx="3465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da-DK" sz="3600" dirty="0"/>
              <a:t>Ledelsessystemer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8356" cy="6858000"/>
          </a:xfrm>
          <a:prstGeom prst="rect">
            <a:avLst/>
          </a:prstGeom>
        </p:spPr>
      </p:pic>
      <p:pic>
        <p:nvPicPr>
          <p:cNvPr id="8" name="Billede 12">
            <a:extLst>
              <a:ext uri="{FF2B5EF4-FFF2-40B4-BE49-F238E27FC236}">
                <a16:creationId xmlns:a16="http://schemas.microsoft.com/office/drawing/2014/main" id="{5006C39E-398B-4C5B-9B55-D34C2C43B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6096000" y="1738141"/>
            <a:ext cx="5791200" cy="4486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4"/>
              </a:buClr>
            </a:pPr>
            <a:r>
              <a:rPr lang="da-DK" sz="1600" dirty="0">
                <a:latin typeface="+mj-lt"/>
              </a:rPr>
              <a:t>Innovation og værdiskabende samarbejde er nøgleord i Gabriels idégrundlag. Gabriel er en nichevirksomhed, der udvikler, producerer og sælger møbelstoffer og beslægtede produkter og serviceydelser.</a:t>
            </a:r>
          </a:p>
          <a:p>
            <a:pPr>
              <a:lnSpc>
                <a:spcPct val="150000"/>
              </a:lnSpc>
              <a:buClr>
                <a:schemeClr val="accent4"/>
              </a:buClr>
            </a:pPr>
            <a:endParaRPr lang="da-DK" sz="1600" dirty="0">
              <a:latin typeface="+mj-lt"/>
            </a:endParaRPr>
          </a:p>
          <a:p>
            <a:pPr>
              <a:lnSpc>
                <a:spcPct val="150000"/>
              </a:lnSpc>
              <a:buClr>
                <a:schemeClr val="accent4"/>
              </a:buClr>
            </a:pPr>
            <a:r>
              <a:rPr lang="da-DK" sz="1600" dirty="0">
                <a:latin typeface="+mj-lt"/>
              </a:rPr>
              <a:t>Det sker til anvendelsesområder, hvor der stilles ufravigelige krav til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+mj-lt"/>
              </a:rPr>
              <a:t> Design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+mj-lt"/>
              </a:rPr>
              <a:t> Særlige produktegenskaber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+mj-lt"/>
              </a:rPr>
              <a:t> Logistik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+mj-lt"/>
              </a:rPr>
              <a:t> Dokumenteret kvalitet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da-DK" sz="1600" dirty="0">
                <a:latin typeface="+mj-lt"/>
              </a:rPr>
              <a:t> Dokumenteret CSR</a:t>
            </a:r>
          </a:p>
          <a:p>
            <a:pPr>
              <a:lnSpc>
                <a:spcPct val="150000"/>
              </a:lnSpc>
              <a:buClr>
                <a:schemeClr val="accent4"/>
              </a:buClr>
            </a:pPr>
            <a:endParaRPr lang="da-DK" sz="1600" dirty="0">
              <a:latin typeface="+mj-lt"/>
            </a:endParaRPr>
          </a:p>
        </p:txBody>
      </p:sp>
      <p:sp>
        <p:nvSpPr>
          <p:cNvPr id="9" name="CuadroTexto 54"/>
          <p:cNvSpPr txBox="1"/>
          <p:nvPr/>
        </p:nvSpPr>
        <p:spPr>
          <a:xfrm>
            <a:off x="6096000" y="888610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a typeface="Segoe UI" panose="020B0502040204020203" pitchFamily="34" charset="0"/>
                <a:cs typeface="Segoe UI" panose="020B0502040204020203" pitchFamily="34" charset="0"/>
              </a:rPr>
              <a:t>Idegrundlag</a:t>
            </a:r>
          </a:p>
        </p:txBody>
      </p:sp>
      <p:pic>
        <p:nvPicPr>
          <p:cNvPr id="8" name="Picture 4" descr="iStock_000012516481Large">
            <a:extLst>
              <a:ext uri="{FF2B5EF4-FFF2-40B4-BE49-F238E27FC236}">
                <a16:creationId xmlns:a16="http://schemas.microsoft.com/office/drawing/2014/main" id="{D5110A95-8C83-4127-B1CC-622A7D508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4" r="8502"/>
          <a:stretch/>
        </p:blipFill>
        <p:spPr bwMode="auto">
          <a:xfrm>
            <a:off x="-164061" y="0"/>
            <a:ext cx="58121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12">
            <a:extLst>
              <a:ext uri="{FF2B5EF4-FFF2-40B4-BE49-F238E27FC236}">
                <a16:creationId xmlns:a16="http://schemas.microsoft.com/office/drawing/2014/main" id="{0FD11D75-4F8B-4D13-B850-0E5F067F4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54"/>
          <p:cNvSpPr txBox="1"/>
          <p:nvPr/>
        </p:nvSpPr>
        <p:spPr>
          <a:xfrm>
            <a:off x="6096000" y="888610"/>
            <a:ext cx="3282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ea typeface="Segoe UI" panose="020B0502040204020203" pitchFamily="34" charset="0"/>
                <a:cs typeface="Segoe UI" panose="020B0502040204020203" pitchFamily="34" charset="0"/>
              </a:rPr>
              <a:t>Cradle to Cradle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999536-789A-42E9-8048-192130FE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8610"/>
            <a:ext cx="4582857" cy="536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ttp://www.andersonfloors.com/Libraries/Global/cradle2cradle.sflb.ashx">
            <a:extLst>
              <a:ext uri="{FF2B5EF4-FFF2-40B4-BE49-F238E27FC236}">
                <a16:creationId xmlns:a16="http://schemas.microsoft.com/office/drawing/2014/main" id="{D813099B-61D3-4F6F-BA88-15FB2FAE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16" y="2389187"/>
            <a:ext cx="2157412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lede 12">
            <a:extLst>
              <a:ext uri="{FF2B5EF4-FFF2-40B4-BE49-F238E27FC236}">
                <a16:creationId xmlns:a16="http://schemas.microsoft.com/office/drawing/2014/main" id="{A6164FCB-D093-4867-9520-CB707EA620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Får+farmer">
            <a:extLst>
              <a:ext uri="{FF2B5EF4-FFF2-40B4-BE49-F238E27FC236}">
                <a16:creationId xmlns:a16="http://schemas.microsoft.com/office/drawing/2014/main" id="{CF548900-A3D4-403A-B316-6F6144BCA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r="11729"/>
          <a:stretch>
            <a:fillRect/>
          </a:stretch>
        </p:blipFill>
        <p:spPr bwMode="auto">
          <a:xfrm>
            <a:off x="0" y="-1236105"/>
            <a:ext cx="12237089" cy="809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943750" y="1765097"/>
            <a:ext cx="82856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400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Gabriel anvender uld fra New Zealand, </a:t>
            </a:r>
          </a:p>
          <a:p>
            <a:pPr algn="ctr"/>
            <a:r>
              <a:rPr lang="da-DK" sz="400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hvor op mod 100.000 får </a:t>
            </a:r>
          </a:p>
          <a:p>
            <a:pPr algn="ctr"/>
            <a:r>
              <a:rPr lang="da-DK" sz="4000" dirty="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sikrer tilførsel af bæredygtig uld</a:t>
            </a:r>
            <a:endParaRPr lang="es-MX" sz="3200" dirty="0">
              <a:solidFill>
                <a:schemeClr val="bg1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uppe 1"/>
          <p:cNvGrpSpPr/>
          <p:nvPr/>
        </p:nvGrpSpPr>
        <p:grpSpPr>
          <a:xfrm>
            <a:off x="2024702" y="1715668"/>
            <a:ext cx="8006402" cy="2094331"/>
            <a:chOff x="3172689" y="1715669"/>
            <a:chExt cx="5796000" cy="1079156"/>
          </a:xfrm>
        </p:grpSpPr>
        <p:cxnSp>
          <p:nvCxnSpPr>
            <p:cNvPr id="4" name="Lige forbindelse 3"/>
            <p:cNvCxnSpPr/>
            <p:nvPr/>
          </p:nvCxnSpPr>
          <p:spPr>
            <a:xfrm flipV="1">
              <a:off x="3172689" y="1715669"/>
              <a:ext cx="5796000" cy="4942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Lige forbindelse 11"/>
            <p:cNvCxnSpPr/>
            <p:nvPr/>
          </p:nvCxnSpPr>
          <p:spPr>
            <a:xfrm>
              <a:off x="3172689" y="2794825"/>
              <a:ext cx="579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Billed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104" y="6212538"/>
            <a:ext cx="1704668" cy="385128"/>
          </a:xfrm>
          <a:prstGeom prst="rect">
            <a:avLst/>
          </a:prstGeom>
        </p:spPr>
      </p:pic>
      <p:pic>
        <p:nvPicPr>
          <p:cNvPr id="16" name="Picture 5" descr="Wools_of_NZ">
            <a:extLst>
              <a:ext uri="{FF2B5EF4-FFF2-40B4-BE49-F238E27FC236}">
                <a16:creationId xmlns:a16="http://schemas.microsoft.com/office/drawing/2014/main" id="{79100E4E-EED5-4F1D-AB43-8A3491D77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28" y="5257816"/>
            <a:ext cx="954029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1253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abriel 2015">
      <a:dk1>
        <a:srgbClr val="202020"/>
      </a:dk1>
      <a:lt1>
        <a:sysClr val="window" lastClr="FFFFFF"/>
      </a:lt1>
      <a:dk2>
        <a:srgbClr val="5C7272"/>
      </a:dk2>
      <a:lt2>
        <a:srgbClr val="ABC1B9"/>
      </a:lt2>
      <a:accent1>
        <a:srgbClr val="778D8D"/>
      </a:accent1>
      <a:accent2>
        <a:srgbClr val="6A9D99"/>
      </a:accent2>
      <a:accent3>
        <a:srgbClr val="1C7F89"/>
      </a:accent3>
      <a:accent4>
        <a:srgbClr val="967C57"/>
      </a:accent4>
      <a:accent5>
        <a:srgbClr val="BAB5A6"/>
      </a:accent5>
      <a:accent6>
        <a:srgbClr val="494543"/>
      </a:accent6>
      <a:hlink>
        <a:srgbClr val="141313"/>
      </a:hlink>
      <a:folHlink>
        <a:srgbClr val="778D8D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Microsoft Office PowerPoint</Application>
  <PresentationFormat>Widescreen</PresentationFormat>
  <Paragraphs>120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Segoe UI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Gabriel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Gabriel - Uldseminar 2015</dc:title>
  <dc:creator>David</dc:creator>
  <cp:lastModifiedBy>Rikke Lyhne Jensen</cp:lastModifiedBy>
  <cp:revision>679</cp:revision>
  <cp:lastPrinted>2016-10-04T10:38:16Z</cp:lastPrinted>
  <dcterms:created xsi:type="dcterms:W3CDTF">2014-09-06T02:05:43Z</dcterms:created>
  <dcterms:modified xsi:type="dcterms:W3CDTF">2018-09-13T09:01:05Z</dcterms:modified>
  <cp:contentStatus>Endelig</cp:contentStatus>
</cp:coreProperties>
</file>