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4" r:id="rId3"/>
    <p:sldId id="283" r:id="rId4"/>
    <p:sldId id="286" r:id="rId5"/>
    <p:sldId id="287" r:id="rId6"/>
    <p:sldId id="288" r:id="rId7"/>
    <p:sldId id="265" r:id="rId8"/>
    <p:sldId id="276" r:id="rId9"/>
    <p:sldId id="277" r:id="rId10"/>
    <p:sldId id="280" r:id="rId11"/>
    <p:sldId id="281" r:id="rId12"/>
    <p:sldId id="279" r:id="rId13"/>
    <p:sldId id="282" r:id="rId14"/>
    <p:sldId id="27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E463B-5184-45F9-B800-15C816B40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B9E5FB9-C606-460F-B200-EA57985F9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B02D3A9-D64B-40F9-8DA9-4C53B5D38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FE8FDD-B420-428C-9213-0CAB6E237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4DEFCD-5F56-4E07-99D1-3065DED9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85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204BD-13BE-4498-AE52-260D4563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FDC68F-B545-4913-B594-FC07E167A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873ED36-DB71-4C28-9F7A-35A01AE7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1691A6-B1D9-497F-9C59-7B25B9BA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9AAA297-F2CB-4417-BC36-FF4CEDC12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1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898DF91-602E-447A-A60B-306FDF4BB4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79F444B-BB6A-4824-B644-A0C886193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0778A7-79CF-426C-93C4-62B10668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FEB342-9CDD-47BA-86B7-4BA6FFFE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D05747-5536-4ACF-A365-36AD7FEA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97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51E7A-4F2B-4CB0-B7FB-241390E7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1B19F2-9B2A-402D-95DB-EDFC40A27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4402EE-33FC-4C2B-B1AF-C0FC09E9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611751-1BD6-4F1D-9755-3B1728F31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D71B69-979F-4967-81DC-A1F817DC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3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FFC78-1859-47C5-8EC3-13331283B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655D3ED-6A0F-4887-995B-7ED35A0F0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F0FBEC-AF85-4084-B8DB-7F3E9305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9E9553-076B-444A-9C46-91B96DB9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6F76E-D569-4118-A997-37363547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75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9667B1-0A53-4514-BFB7-B4144C41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8BE5609-CCDB-4C20-9F81-5B689034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CB41627-5405-4C02-90F4-DEBC19449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34F0D6-B67C-4E30-B349-A8DB10B05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5F9305-7BB9-4334-A349-58312AE93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3BF2A1A-8417-450F-855C-8A79332D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2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47905-E1DB-446B-BA5C-5E91A954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C36713-A4F4-42BF-8C9A-DAE8578C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DA67DD-AF24-4393-94E1-3B7B38D9C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5143948-2BF9-433F-860C-D08B5C671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7C4FA96-32C6-41E0-9CDF-9BACC3186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917BA3A-D12C-4EB7-8C80-6339B65EA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0F9A475-5365-4167-B683-24FFE92F1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898FB4B-BC40-4D55-A6F9-5C87A39B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72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F6128-64BA-40D0-8A6E-015E6AE7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FBBEBD4-79DA-420F-9A95-770ADA63A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BEFB979-C36B-486C-82A1-AB0DAD1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E6ABF80-5103-481F-892C-49DC068E0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39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8C0B0BE-53BA-4D48-AA92-28546F6F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B3374EC-7134-4BE4-91FC-662F9421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359FA3D-C860-4CC5-BA54-2FE7F063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15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E110C-66E0-4B2E-9931-3685E3907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A60731-B7F6-489B-88D1-0F9366FB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BE0554F-3755-4053-A0C6-4C4771E47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B0A87DE-2EDA-4682-9680-6B01BAAF0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B99D9AA-0102-4CE1-BF63-B98937621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0E9422-084D-4328-BD8E-A64B22D41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59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20E04-E45A-43A1-B9F3-C4C57B775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D099603-22D4-4741-BE06-7DB79FF65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C4EF389-3C38-4854-A4D7-E1F1C2B3D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C9D9765-777A-4FDC-B139-708A2D9D1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1A1A22C-2FA8-40D9-930B-22C1B8F3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0CA27A-37C4-45CA-8A63-4546C081A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753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55A4BF9-4517-46E6-B18B-B90D7923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E6E8E7F-DA1A-4564-9CFF-29C83C974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79E8DF-720B-41AC-BDEE-5A623F337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A1A93-393A-423F-9FF6-A606C895B580}" type="datetimeFigureOut">
              <a:rPr lang="da-DK" smtClean="0"/>
              <a:t>31-10-2018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156479-5EDF-4A64-8625-82C6ADCE9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A9D646C-1975-48B0-B709-F4F34D538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1662-6A2E-40E5-9D9F-B13C0DEF291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97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eg"/><Relationship Id="rId7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sz="4400" dirty="0"/>
              <a:t>Velkommen til CIRKULÆR ØKONOMI – PÅ TVÆRS AF BYGGERIETS VÆRDIKÆDE – MØDE #2 Håndtering af byggeaffald 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784" y="4567774"/>
            <a:ext cx="2601822" cy="125526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669" y="4618467"/>
            <a:ext cx="7071115" cy="12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Genanvendelse af byggeaffald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7"/>
            <a:ext cx="10396396" cy="342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2400" dirty="0"/>
              <a:t>Forretningsmodeller</a:t>
            </a:r>
          </a:p>
          <a:p>
            <a:r>
              <a:rPr lang="da-DK" sz="2400" dirty="0"/>
              <a:t>Øget indtjening ved besparelser på bortskaffelse</a:t>
            </a:r>
          </a:p>
          <a:p>
            <a:pPr lvl="1"/>
            <a:r>
              <a:rPr lang="da-DK" sz="1900" dirty="0"/>
              <a:t>Mindre affald</a:t>
            </a:r>
          </a:p>
          <a:p>
            <a:pPr lvl="1"/>
            <a:r>
              <a:rPr lang="da-DK" sz="1900" dirty="0"/>
              <a:t>Reduceret tømningsfrekvens</a:t>
            </a:r>
          </a:p>
          <a:p>
            <a:pPr lvl="1"/>
            <a:r>
              <a:rPr lang="da-DK" sz="1900" dirty="0"/>
              <a:t>Færre personaleressourcer</a:t>
            </a:r>
          </a:p>
        </p:txBody>
      </p:sp>
      <p:pic>
        <p:nvPicPr>
          <p:cNvPr id="5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0161CCAD-0896-43A5-B395-E6C5B571E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29EA6697-DB1F-4770-8BFF-C67C511C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ledresultat for innobyg logo">
            <a:extLst>
              <a:ext uri="{FF2B5EF4-FFF2-40B4-BE49-F238E27FC236}">
                <a16:creationId xmlns:a16="http://schemas.microsoft.com/office/drawing/2014/main" id="{D9FE9628-DB65-47CD-B8CF-80785D6F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A5237986-1BF1-43AC-B880-27BC948C0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9" name="Picture 4" descr="Billedresultat for vækstforum nordjylland logo">
            <a:extLst>
              <a:ext uri="{FF2B5EF4-FFF2-40B4-BE49-F238E27FC236}">
                <a16:creationId xmlns:a16="http://schemas.microsoft.com/office/drawing/2014/main" id="{0D5243F8-83D7-47D5-B15F-C15FF0C9E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687C8024-88C0-4686-9807-6BA2E4B8F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7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Genanvendelse af byggeaffald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7"/>
            <a:ext cx="10396396" cy="342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2400" dirty="0"/>
              <a:t>Forretningsmodeller</a:t>
            </a:r>
          </a:p>
          <a:p>
            <a:r>
              <a:rPr lang="da-DK" sz="2400" dirty="0"/>
              <a:t>Konkurrenceparameter – øget kundeopmærksomhed</a:t>
            </a:r>
          </a:p>
          <a:p>
            <a:pPr lvl="1"/>
            <a:r>
              <a:rPr lang="da-DK" sz="1900" dirty="0"/>
              <a:t>Bæredygtighed</a:t>
            </a:r>
          </a:p>
          <a:p>
            <a:pPr lvl="1"/>
            <a:r>
              <a:rPr lang="da-DK" sz="1900" dirty="0"/>
              <a:t>Mindre CO2 belastning</a:t>
            </a:r>
          </a:p>
          <a:p>
            <a:pPr lvl="1"/>
            <a:r>
              <a:rPr lang="da-DK" sz="1900" dirty="0"/>
              <a:t>Social ansvarlighed</a:t>
            </a:r>
          </a:p>
        </p:txBody>
      </p:sp>
      <p:pic>
        <p:nvPicPr>
          <p:cNvPr id="5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7044C9D9-137D-40EB-B45E-87BB00027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B1D10CA0-4387-40AA-B8B7-86EC08705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ledresultat for innobyg logo">
            <a:extLst>
              <a:ext uri="{FF2B5EF4-FFF2-40B4-BE49-F238E27FC236}">
                <a16:creationId xmlns:a16="http://schemas.microsoft.com/office/drawing/2014/main" id="{BD17F385-09BC-44E4-ACA9-7539772B8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CA42360-36C6-4077-9586-362F3B3D9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9" name="Picture 4" descr="Billedresultat for vækstforum nordjylland logo">
            <a:extLst>
              <a:ext uri="{FF2B5EF4-FFF2-40B4-BE49-F238E27FC236}">
                <a16:creationId xmlns:a16="http://schemas.microsoft.com/office/drawing/2014/main" id="{4B323D15-E64D-4BC7-9715-49AF9702A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657AAEA2-26B3-4FCA-BEEC-D1C0D681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92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C3D46D-831C-4F31-9F94-B27AD496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243609"/>
            <a:ext cx="9144000" cy="5410200"/>
          </a:xfrm>
          <a:prstGeom prst="rect">
            <a:avLst/>
          </a:prstGeom>
        </p:spPr>
      </p:pic>
      <p:pic>
        <p:nvPicPr>
          <p:cNvPr id="4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31B3523B-1A75-4EE0-8FAA-FE993A2F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CED3C159-9415-4323-8CC3-6A27C9A9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illedresultat for innobyg logo">
            <a:extLst>
              <a:ext uri="{FF2B5EF4-FFF2-40B4-BE49-F238E27FC236}">
                <a16:creationId xmlns:a16="http://schemas.microsoft.com/office/drawing/2014/main" id="{82373D35-9A5B-4DD1-AA78-B1EF49CA2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1F167A3-3CE1-4CB8-AAAA-98E2B57E5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8" name="Picture 4" descr="Billedresultat for vækstforum nordjylland logo">
            <a:extLst>
              <a:ext uri="{FF2B5EF4-FFF2-40B4-BE49-F238E27FC236}">
                <a16:creationId xmlns:a16="http://schemas.microsoft.com/office/drawing/2014/main" id="{1530937A-DC4C-4399-AC7D-ECBB7C206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C3D46D-831C-4F31-9F94-B27AD496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243609"/>
            <a:ext cx="9144000" cy="54102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E177613-AEBB-4C96-958E-12CD6900114E}"/>
              </a:ext>
            </a:extLst>
          </p:cNvPr>
          <p:cNvSpPr/>
          <p:nvPr/>
        </p:nvSpPr>
        <p:spPr>
          <a:xfrm>
            <a:off x="1246909" y="1071418"/>
            <a:ext cx="8940800" cy="145934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990ABB5-BDC1-418C-9118-78921692F432}"/>
              </a:ext>
            </a:extLst>
          </p:cNvPr>
          <p:cNvSpPr/>
          <p:nvPr/>
        </p:nvSpPr>
        <p:spPr>
          <a:xfrm>
            <a:off x="1234406" y="2530764"/>
            <a:ext cx="1486492" cy="145934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4385C82-FBF9-4B54-B6DD-E02AE9F7BDB7}"/>
              </a:ext>
            </a:extLst>
          </p:cNvPr>
          <p:cNvSpPr/>
          <p:nvPr/>
        </p:nvSpPr>
        <p:spPr>
          <a:xfrm>
            <a:off x="5746088" y="2564217"/>
            <a:ext cx="1486492" cy="145934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11EDFEF-1A27-4031-A1AF-6B3D707FF6AE}"/>
              </a:ext>
            </a:extLst>
          </p:cNvPr>
          <p:cNvSpPr/>
          <p:nvPr/>
        </p:nvSpPr>
        <p:spPr>
          <a:xfrm>
            <a:off x="2720897" y="4092286"/>
            <a:ext cx="5954751" cy="145934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7E2FE4F6-C78A-48FD-82AA-C53EC4A23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C665DF42-57F3-4CD2-8975-A1EA5969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ledresultat for innobyg logo">
            <a:extLst>
              <a:ext uri="{FF2B5EF4-FFF2-40B4-BE49-F238E27FC236}">
                <a16:creationId xmlns:a16="http://schemas.microsoft.com/office/drawing/2014/main" id="{9DA3F150-799C-40C5-8C92-7E1BDBEB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773F26D-F27B-4710-9BAE-DD3874D7B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11" name="Picture 4" descr="Billedresultat for vækstforum nordjylland logo">
            <a:extLst>
              <a:ext uri="{FF2B5EF4-FFF2-40B4-BE49-F238E27FC236}">
                <a16:creationId xmlns:a16="http://schemas.microsoft.com/office/drawing/2014/main" id="{608B082C-4573-4682-AEB0-001AA6D9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8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Genanvendelse af byggeaffald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6"/>
            <a:ext cx="10396396" cy="40383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2400" dirty="0"/>
              <a:t>Til afklaring</a:t>
            </a:r>
          </a:p>
          <a:p>
            <a:r>
              <a:rPr lang="da-DK" sz="2400" dirty="0"/>
              <a:t>Miljøscreening ved nedrivning</a:t>
            </a:r>
          </a:p>
          <a:p>
            <a:r>
              <a:rPr lang="da-DK" sz="2400" dirty="0"/>
              <a:t>Organisering</a:t>
            </a:r>
          </a:p>
          <a:p>
            <a:pPr lvl="1"/>
            <a:r>
              <a:rPr lang="da-DK" sz="1900" dirty="0"/>
              <a:t>Andelsforening?</a:t>
            </a:r>
          </a:p>
          <a:p>
            <a:pPr lvl="1"/>
            <a:r>
              <a:rPr lang="da-DK" sz="1900" dirty="0"/>
              <a:t>Socialøkonomisk virksomhed?</a:t>
            </a:r>
          </a:p>
          <a:p>
            <a:r>
              <a:rPr lang="da-DK" sz="2400" dirty="0"/>
              <a:t>Afhentning / indsamlingsordning</a:t>
            </a:r>
          </a:p>
          <a:p>
            <a:r>
              <a:rPr lang="da-DK" sz="2400" dirty="0"/>
              <a:t>Afsætning - markedsundersøgelser</a:t>
            </a:r>
          </a:p>
          <a:p>
            <a:r>
              <a:rPr lang="da-DK" sz="2400" dirty="0"/>
              <a:t>Økonomi</a:t>
            </a:r>
          </a:p>
          <a:p>
            <a:pPr lvl="1"/>
            <a:r>
              <a:rPr lang="da-DK" sz="1900" dirty="0"/>
              <a:t>Er det rentabelt</a:t>
            </a:r>
          </a:p>
          <a:p>
            <a:endParaRPr lang="da-DK" sz="2400" dirty="0"/>
          </a:p>
        </p:txBody>
      </p:sp>
      <p:pic>
        <p:nvPicPr>
          <p:cNvPr id="5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32FF875E-A5A9-4AAC-8C2B-00E0DB94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4B36D879-264F-4098-9CE1-69CDFA51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ledresultat for innobyg logo">
            <a:extLst>
              <a:ext uri="{FF2B5EF4-FFF2-40B4-BE49-F238E27FC236}">
                <a16:creationId xmlns:a16="http://schemas.microsoft.com/office/drawing/2014/main" id="{94755C41-B17A-4701-8F61-70ED9D34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7419D12-13D5-4016-A239-1D378DE2A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9" name="Picture 4" descr="Billedresultat for vækstforum nordjylland logo">
            <a:extLst>
              <a:ext uri="{FF2B5EF4-FFF2-40B4-BE49-F238E27FC236}">
                <a16:creationId xmlns:a16="http://schemas.microsoft.com/office/drawing/2014/main" id="{7E8BC9BE-00ED-4D03-82EC-3FA73E60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97754449-25DA-49A2-8F9D-DA886D17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33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Miljøtilsynskampagner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7"/>
            <a:ext cx="10396396" cy="34200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a-DK" sz="2400" dirty="0"/>
              <a:t>Afgrænset og målrettet indsats om et konkret miljøtema.</a:t>
            </a:r>
          </a:p>
          <a:p>
            <a:pPr marL="0" lvl="0" indent="0">
              <a:buNone/>
            </a:pPr>
            <a:endParaRPr lang="da-DK" sz="2400" dirty="0"/>
          </a:p>
          <a:p>
            <a:pPr marL="0" lvl="0" indent="0">
              <a:buNone/>
            </a:pPr>
            <a:r>
              <a:rPr lang="da-DK" sz="2400" b="1" dirty="0"/>
              <a:t>2014: </a:t>
            </a:r>
            <a:r>
              <a:rPr lang="da-DK" sz="2400" dirty="0">
                <a:solidFill>
                  <a:srgbClr val="FF0000"/>
                </a:solidFill>
              </a:rPr>
              <a:t>Nedbrydning og affaldssortering</a:t>
            </a:r>
            <a:r>
              <a:rPr lang="da-DK" sz="2400" dirty="0"/>
              <a:t> + tømning af olieudskilleranlæg</a:t>
            </a:r>
          </a:p>
          <a:p>
            <a:pPr marL="0" lvl="0" indent="0">
              <a:buNone/>
            </a:pPr>
            <a:r>
              <a:rPr lang="da-DK" sz="2400" b="1" dirty="0"/>
              <a:t>2015: </a:t>
            </a:r>
            <a:r>
              <a:rPr lang="da-DK" sz="2400" dirty="0"/>
              <a:t>Forurening fra olietanke + luft- og fluegener fra mink</a:t>
            </a:r>
          </a:p>
          <a:p>
            <a:pPr marL="0" lvl="0" indent="0">
              <a:buNone/>
            </a:pPr>
            <a:r>
              <a:rPr lang="da-DK" sz="2400" b="1" dirty="0"/>
              <a:t>2016: </a:t>
            </a:r>
            <a:r>
              <a:rPr lang="da-DK" sz="2400" dirty="0"/>
              <a:t>Husdyrgødning i markstakke + </a:t>
            </a:r>
            <a:r>
              <a:rPr lang="da-DK" sz="2400" dirty="0">
                <a:solidFill>
                  <a:srgbClr val="FF0000"/>
                </a:solidFill>
              </a:rPr>
              <a:t>miljøvurdering af byggeaffald</a:t>
            </a:r>
          </a:p>
          <a:p>
            <a:pPr marL="0" lvl="0" indent="0">
              <a:buNone/>
            </a:pPr>
            <a:r>
              <a:rPr lang="da-DK" sz="2400" b="1" dirty="0"/>
              <a:t>2017: </a:t>
            </a:r>
            <a:r>
              <a:rPr lang="da-DK" sz="2400" dirty="0"/>
              <a:t>Genbrug af plast + indretning af vaskepladser</a:t>
            </a:r>
          </a:p>
          <a:p>
            <a:pPr marL="0" lvl="0" indent="0">
              <a:buNone/>
            </a:pPr>
            <a:endParaRPr lang="da-DK" sz="2400" dirty="0"/>
          </a:p>
          <a:p>
            <a:pPr marL="0" lvl="0" indent="0">
              <a:buNone/>
            </a:pPr>
            <a:r>
              <a:rPr lang="da-DK" sz="2000" b="1" dirty="0">
                <a:solidFill>
                  <a:srgbClr val="00B0F0"/>
                </a:solidFill>
              </a:rPr>
              <a:t>https://www.jammerbugt.dk/erhverv/miljoe-og-erhverv/miljoetilsynskampagner/</a:t>
            </a:r>
          </a:p>
        </p:txBody>
      </p:sp>
      <p:pic>
        <p:nvPicPr>
          <p:cNvPr id="1026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D9856BF2-83FE-4E4B-A16A-E7ABE002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EE5286EA-5BFD-4A6F-9E88-B3464073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ledresultat for innobyg logo">
            <a:extLst>
              <a:ext uri="{FF2B5EF4-FFF2-40B4-BE49-F238E27FC236}">
                <a16:creationId xmlns:a16="http://schemas.microsoft.com/office/drawing/2014/main" id="{C8EF9463-A5B7-47D8-B205-D47CD84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D03AD7-17FA-472C-BCA2-58C9F0FC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6" name="Picture 4" descr="Billedresultat for vækstforum nordjylland logo">
            <a:extLst>
              <a:ext uri="{FF2B5EF4-FFF2-40B4-BE49-F238E27FC236}">
                <a16:creationId xmlns:a16="http://schemas.microsoft.com/office/drawing/2014/main" id="{DB8B2F13-2E19-4082-A29F-4EB256F8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8CECF07E-C229-4825-91A2-2F5599D1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6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Miljøtilsynskampagner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7"/>
            <a:ext cx="10396396" cy="342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a-DK" sz="2400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da-DK" sz="2400" b="1" dirty="0">
                <a:solidFill>
                  <a:srgbClr val="FF0000"/>
                </a:solidFill>
              </a:rPr>
              <a:t>Opfølgning</a:t>
            </a:r>
            <a:r>
              <a:rPr lang="da-DK" sz="2400" b="1" dirty="0"/>
              <a:t> på fyraftensmøde </a:t>
            </a:r>
          </a:p>
          <a:p>
            <a:pPr marL="0" lvl="0" indent="0">
              <a:buNone/>
            </a:pPr>
            <a:r>
              <a:rPr lang="da-DK" sz="2400" b="1" dirty="0"/>
              <a:t>med fremlæggelse af resultater,</a:t>
            </a:r>
          </a:p>
          <a:p>
            <a:pPr marL="0" lvl="0" indent="0">
              <a:buNone/>
            </a:pPr>
            <a:r>
              <a:rPr lang="da-DK" sz="2400" b="1" dirty="0"/>
              <a:t>drøftelse af problemstillinger og </a:t>
            </a:r>
          </a:p>
          <a:p>
            <a:pPr marL="0" lvl="0" indent="0">
              <a:buNone/>
            </a:pPr>
            <a:r>
              <a:rPr lang="da-DK" sz="2400" b="1" dirty="0"/>
              <a:t>forslag til fremtidige indsatser.</a:t>
            </a:r>
          </a:p>
          <a:p>
            <a:pPr marL="0" lvl="0" indent="0">
              <a:buNone/>
            </a:pPr>
            <a:endParaRPr lang="da-DK" sz="2400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da-DK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D9856BF2-83FE-4E4B-A16A-E7ABE002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EE5286EA-5BFD-4A6F-9E88-B3464073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ledresultat for innobyg logo">
            <a:extLst>
              <a:ext uri="{FF2B5EF4-FFF2-40B4-BE49-F238E27FC236}">
                <a16:creationId xmlns:a16="http://schemas.microsoft.com/office/drawing/2014/main" id="{C8EF9463-A5B7-47D8-B205-D47CD84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D03AD7-17FA-472C-BCA2-58C9F0FC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6" name="Picture 4" descr="Billedresultat for vækstforum nordjylland logo">
            <a:extLst>
              <a:ext uri="{FF2B5EF4-FFF2-40B4-BE49-F238E27FC236}">
                <a16:creationId xmlns:a16="http://schemas.microsoft.com/office/drawing/2014/main" id="{DB8B2F13-2E19-4082-A29F-4EB256F8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8CECF07E-C229-4825-91A2-2F5599D1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AB4FA63-F24B-42DC-993B-CA7A6A4012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0661" y="1795972"/>
            <a:ext cx="3829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818653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Fyraftensmøde 17. januar 2017 – miljøvurdering af byggeaffald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7"/>
            <a:ext cx="10396396" cy="342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da-DK" sz="2400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da-DK" sz="2400" dirty="0">
              <a:solidFill>
                <a:srgbClr val="00B050"/>
              </a:solidFill>
            </a:endParaRPr>
          </a:p>
          <a:p>
            <a:pPr marL="0" lvl="0" indent="0">
              <a:buNone/>
            </a:pPr>
            <a:endParaRPr lang="da-DK" sz="24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D9856BF2-83FE-4E4B-A16A-E7ABE002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EE5286EA-5BFD-4A6F-9E88-B3464073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ledresultat for innobyg logo">
            <a:extLst>
              <a:ext uri="{FF2B5EF4-FFF2-40B4-BE49-F238E27FC236}">
                <a16:creationId xmlns:a16="http://schemas.microsoft.com/office/drawing/2014/main" id="{C8EF9463-A5B7-47D8-B205-D47CD84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D03AD7-17FA-472C-BCA2-58C9F0FC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6" name="Picture 4" descr="Billedresultat for vækstforum nordjylland logo">
            <a:extLst>
              <a:ext uri="{FF2B5EF4-FFF2-40B4-BE49-F238E27FC236}">
                <a16:creationId xmlns:a16="http://schemas.microsoft.com/office/drawing/2014/main" id="{DB8B2F13-2E19-4082-A29F-4EB256F8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8CECF07E-C229-4825-91A2-2F5599D1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707A8B0F-63B9-4047-831F-4127ED3957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555" y="1738248"/>
            <a:ext cx="7004970" cy="38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0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Vi fandt nogle særlige udfordringer: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7"/>
            <a:ext cx="10396396" cy="342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400" b="1" dirty="0">
                <a:solidFill>
                  <a:srgbClr val="00B0F0"/>
                </a:solidFill>
              </a:rPr>
              <a:t>Vi fandt blandt andet:</a:t>
            </a:r>
          </a:p>
          <a:p>
            <a:endParaRPr lang="da-DK" sz="2400" dirty="0"/>
          </a:p>
          <a:p>
            <a:r>
              <a:rPr lang="da-DK" sz="2400" b="1" dirty="0"/>
              <a:t>Uklar lovgivning – uden grænseværdier</a:t>
            </a:r>
          </a:p>
          <a:p>
            <a:r>
              <a:rPr lang="da-DK" sz="2400" b="1" dirty="0"/>
              <a:t>Manglende viden om sagsbehandling og edb</a:t>
            </a:r>
          </a:p>
          <a:p>
            <a:r>
              <a:rPr lang="da-DK" sz="2400" b="1" dirty="0" err="1"/>
              <a:t>Genbrugspladsernes</a:t>
            </a:r>
            <a:r>
              <a:rPr lang="da-DK" sz="2400" b="1" dirty="0"/>
              <a:t> håndtering af forurenet affald</a:t>
            </a:r>
          </a:p>
          <a:p>
            <a:r>
              <a:rPr lang="da-DK" sz="2400" b="1" dirty="0"/>
              <a:t>Stor forskel på miljøscreeninger</a:t>
            </a:r>
          </a:p>
          <a:p>
            <a:endParaRPr lang="da-DK" sz="2400" b="1" dirty="0"/>
          </a:p>
          <a:p>
            <a:pPr marL="0" indent="0">
              <a:buNone/>
            </a:pPr>
            <a:r>
              <a:rPr lang="da-DK" sz="2400" b="1" dirty="0">
                <a:solidFill>
                  <a:srgbClr val="00B0F0"/>
                </a:solidFill>
              </a:rPr>
              <a:t>Det vil vi gerne gøre noget ved!</a:t>
            </a:r>
          </a:p>
        </p:txBody>
      </p:sp>
      <p:pic>
        <p:nvPicPr>
          <p:cNvPr id="1026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D9856BF2-83FE-4E4B-A16A-E7ABE002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EE5286EA-5BFD-4A6F-9E88-B3464073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ledresultat for innobyg logo">
            <a:extLst>
              <a:ext uri="{FF2B5EF4-FFF2-40B4-BE49-F238E27FC236}">
                <a16:creationId xmlns:a16="http://schemas.microsoft.com/office/drawing/2014/main" id="{C8EF9463-A5B7-47D8-B205-D47CD84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D03AD7-17FA-472C-BCA2-58C9F0FC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6" name="Picture 4" descr="Billedresultat for vækstforum nordjylland logo">
            <a:extLst>
              <a:ext uri="{FF2B5EF4-FFF2-40B4-BE49-F238E27FC236}">
                <a16:creationId xmlns:a16="http://schemas.microsoft.com/office/drawing/2014/main" id="{DB8B2F13-2E19-4082-A29F-4EB256F8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8CECF07E-C229-4825-91A2-2F5599D1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Opfølgning på fyraftensmødet: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7"/>
            <a:ext cx="8303617" cy="3420000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Politisk: </a:t>
            </a:r>
            <a:r>
              <a:rPr lang="da-DK" dirty="0"/>
              <a:t>Borgmesteren skrev til Miljø- og Fødevareministeren, for at gøre opmærksom på de manglende grænseværdier og retningslinjer for håndtering af byggeaffald. </a:t>
            </a:r>
          </a:p>
          <a:p>
            <a:r>
              <a:rPr lang="da-DK" dirty="0"/>
              <a:t>Ministeren svarede, at han godt kunne genkende vores billede af udfordringerne med håndtering af byggeaffaldet.</a:t>
            </a:r>
          </a:p>
          <a:p>
            <a:r>
              <a:rPr lang="da-DK" b="1" dirty="0">
                <a:solidFill>
                  <a:srgbClr val="FF0000"/>
                </a:solidFill>
              </a:rPr>
              <a:t>Netværk: </a:t>
            </a:r>
            <a:r>
              <a:rPr lang="da-DK" dirty="0"/>
              <a:t>Vi har fortalt NBE-sekretariatet om, at bortskaffelse af træ også havde været et stort emne på vores fyraftensmøde.</a:t>
            </a:r>
          </a:p>
          <a:p>
            <a:r>
              <a:rPr lang="da-DK" dirty="0"/>
              <a:t>NBE overvejede at gøre forurenet træ fra byggebranchen til et nyt fokusområde. </a:t>
            </a:r>
          </a:p>
          <a:p>
            <a:r>
              <a:rPr lang="da-DK" b="1" dirty="0">
                <a:solidFill>
                  <a:srgbClr val="FF0000"/>
                </a:solidFill>
              </a:rPr>
              <a:t>Miljøsagsbehandlere: </a:t>
            </a:r>
            <a:r>
              <a:rPr lang="da-DK" dirty="0"/>
              <a:t>Vi har drøftet praksis på </a:t>
            </a:r>
            <a:r>
              <a:rPr lang="da-DK" dirty="0" err="1"/>
              <a:t>erfa</a:t>
            </a:r>
            <a:r>
              <a:rPr lang="da-DK" dirty="0"/>
              <a:t>-møder i Vesthimmerland og Mariagerfjord Kommuner.</a:t>
            </a:r>
          </a:p>
          <a:p>
            <a:endParaRPr lang="da-DK" dirty="0"/>
          </a:p>
        </p:txBody>
      </p:sp>
      <p:pic>
        <p:nvPicPr>
          <p:cNvPr id="1026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D9856BF2-83FE-4E4B-A16A-E7ABE002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EE5286EA-5BFD-4A6F-9E88-B3464073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ledresultat for innobyg logo">
            <a:extLst>
              <a:ext uri="{FF2B5EF4-FFF2-40B4-BE49-F238E27FC236}">
                <a16:creationId xmlns:a16="http://schemas.microsoft.com/office/drawing/2014/main" id="{C8EF9463-A5B7-47D8-B205-D47CD84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D03AD7-17FA-472C-BCA2-58C9F0FC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6" name="Picture 4" descr="Billedresultat for vækstforum nordjylland logo">
            <a:extLst>
              <a:ext uri="{FF2B5EF4-FFF2-40B4-BE49-F238E27FC236}">
                <a16:creationId xmlns:a16="http://schemas.microsoft.com/office/drawing/2014/main" id="{DB8B2F13-2E19-4082-A29F-4EB256F8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8CECF07E-C229-4825-91A2-2F5599D1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5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Genanvendelse af byggeaffald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C677E7E1-D11B-4027-95FB-F35C21BD7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984" y="1857312"/>
            <a:ext cx="4191168" cy="3143376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BFA5EFB-672A-4111-BA73-159EDF64D1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87" y="1333416"/>
            <a:ext cx="3143376" cy="4191169"/>
          </a:xfrm>
          <a:prstGeom prst="rect">
            <a:avLst/>
          </a:prstGeom>
        </p:spPr>
      </p:pic>
      <p:pic>
        <p:nvPicPr>
          <p:cNvPr id="6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CEAD3399-09C1-45B0-A014-C8B36E53B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C16B2C5E-88C6-47AC-9E4B-2887CC48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ledresultat for innobyg logo">
            <a:extLst>
              <a:ext uri="{FF2B5EF4-FFF2-40B4-BE49-F238E27FC236}">
                <a16:creationId xmlns:a16="http://schemas.microsoft.com/office/drawing/2014/main" id="{A165C490-AAF9-41DD-A096-A5474141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84DB80A0-ADA9-461A-97D2-6BC052DD2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11" name="Picture 4" descr="Billedresultat for vækstforum nordjylland logo">
            <a:extLst>
              <a:ext uri="{FF2B5EF4-FFF2-40B4-BE49-F238E27FC236}">
                <a16:creationId xmlns:a16="http://schemas.microsoft.com/office/drawing/2014/main" id="{57051F02-374C-4A20-8E57-06943288E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Jammer_powerpoint">
            <a:extLst>
              <a:ext uri="{FF2B5EF4-FFF2-40B4-BE49-F238E27FC236}">
                <a16:creationId xmlns:a16="http://schemas.microsoft.com/office/drawing/2014/main" id="{3F490C60-F765-486E-B583-143E338B6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4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Genanvendelse af byggeaffald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7"/>
            <a:ext cx="10396396" cy="342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2400" dirty="0"/>
              <a:t>Fokus på</a:t>
            </a:r>
          </a:p>
          <a:p>
            <a:pPr lvl="0"/>
            <a:r>
              <a:rPr lang="da-DK" sz="2400" dirty="0"/>
              <a:t>Brugte materialer fra nedrivning og ombygning/renovering</a:t>
            </a:r>
          </a:p>
          <a:p>
            <a:pPr lvl="0"/>
            <a:r>
              <a:rPr lang="da-DK" sz="2400" dirty="0"/>
              <a:t>Restprodukter / afskær fra ny- og ombygning</a:t>
            </a:r>
          </a:p>
          <a:p>
            <a:r>
              <a:rPr lang="da-DK" sz="2400" dirty="0"/>
              <a:t>Emballage fra nye byggematerialer (plast, pap, engangspaller etc.)</a:t>
            </a:r>
          </a:p>
        </p:txBody>
      </p:sp>
      <p:pic>
        <p:nvPicPr>
          <p:cNvPr id="1026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D9856BF2-83FE-4E4B-A16A-E7ABE002F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EE5286EA-5BFD-4A6F-9E88-B34640736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illedresultat for innobyg logo">
            <a:extLst>
              <a:ext uri="{FF2B5EF4-FFF2-40B4-BE49-F238E27FC236}">
                <a16:creationId xmlns:a16="http://schemas.microsoft.com/office/drawing/2014/main" id="{C8EF9463-A5B7-47D8-B205-D47CD848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DD03AD7-17FA-472C-BCA2-58C9F0FC0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6" name="Picture 4" descr="Billedresultat for vækstforum nordjylland logo">
            <a:extLst>
              <a:ext uri="{FF2B5EF4-FFF2-40B4-BE49-F238E27FC236}">
                <a16:creationId xmlns:a16="http://schemas.microsoft.com/office/drawing/2014/main" id="{DB8B2F13-2E19-4082-A29F-4EB256F8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8CECF07E-C229-4825-91A2-2F5599D16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9FF59-68DF-408D-ABFD-860D1184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49" y="658031"/>
            <a:ext cx="9396000" cy="576000"/>
          </a:xfrm>
        </p:spPr>
        <p:txBody>
          <a:bodyPr>
            <a:noAutofit/>
          </a:bodyPr>
          <a:lstStyle/>
          <a:p>
            <a:r>
              <a:rPr lang="da-DK" sz="4000" b="1" dirty="0"/>
              <a:t>Genanvendelse af byggeaffald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DF1342F-EB61-465E-9091-FF08023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9" y="1524247"/>
            <a:ext cx="10396396" cy="342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2400" dirty="0"/>
              <a:t>Forretningsmodeller</a:t>
            </a:r>
          </a:p>
          <a:p>
            <a:r>
              <a:rPr lang="da-DK" sz="2400" dirty="0"/>
              <a:t>Genbrugsbyggemarked</a:t>
            </a:r>
          </a:p>
          <a:p>
            <a:pPr lvl="1"/>
            <a:r>
              <a:rPr lang="da-DK" sz="1900" dirty="0"/>
              <a:t>Salg af brugte materialer fra nedrivning</a:t>
            </a:r>
          </a:p>
          <a:p>
            <a:pPr lvl="1"/>
            <a:r>
              <a:rPr lang="da-DK" sz="1900" dirty="0"/>
              <a:t>Salg af restprodukter</a:t>
            </a:r>
          </a:p>
          <a:p>
            <a:pPr lvl="1"/>
            <a:r>
              <a:rPr lang="da-DK" sz="1900" dirty="0"/>
              <a:t>Webshop / fysisk butik</a:t>
            </a:r>
          </a:p>
        </p:txBody>
      </p:sp>
      <p:pic>
        <p:nvPicPr>
          <p:cNvPr id="5" name="Picture 2" descr="https://nben.dk/wp-content/uploads/2016/07/NBEN_LOGO_CMYK_uden_ramme_bl%C3%A5streger_bl%C3%A5_pil_med_tekst_h%C3%B8jre.png">
            <a:extLst>
              <a:ext uri="{FF2B5EF4-FFF2-40B4-BE49-F238E27FC236}">
                <a16:creationId xmlns:a16="http://schemas.microsoft.com/office/drawing/2014/main" id="{0B105ACC-FF6D-40D6-882A-FC648BDC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66" y="5737338"/>
            <a:ext cx="2466508" cy="92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filer.erhvervsstyrelsen.dk/file/6366/EU-logo_DK_Regional_fv_jpg">
            <a:extLst>
              <a:ext uri="{FF2B5EF4-FFF2-40B4-BE49-F238E27FC236}">
                <a16:creationId xmlns:a16="http://schemas.microsoft.com/office/drawing/2014/main" id="{3DAD8AC8-0342-4946-A983-564859D5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6" y="6032565"/>
            <a:ext cx="2076450" cy="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lledresultat for innobyg logo">
            <a:extLst>
              <a:ext uri="{FF2B5EF4-FFF2-40B4-BE49-F238E27FC236}">
                <a16:creationId xmlns:a16="http://schemas.microsoft.com/office/drawing/2014/main" id="{202EE0CB-AF3A-4FB5-B271-19DBBBF5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5833586"/>
            <a:ext cx="1724025" cy="8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9DF1E1EE-C446-4966-8C02-4F2140961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825" y="5666568"/>
            <a:ext cx="1200150" cy="1066800"/>
          </a:xfrm>
          <a:prstGeom prst="rect">
            <a:avLst/>
          </a:prstGeom>
        </p:spPr>
      </p:pic>
      <p:pic>
        <p:nvPicPr>
          <p:cNvPr id="9" name="Picture 4" descr="Billedresultat for vækstforum nordjylland logo">
            <a:extLst>
              <a:ext uri="{FF2B5EF4-FFF2-40B4-BE49-F238E27FC236}">
                <a16:creationId xmlns:a16="http://schemas.microsoft.com/office/drawing/2014/main" id="{2CB3D35D-7F55-4720-B8F9-13803B977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73" y="6122961"/>
            <a:ext cx="2352676" cy="4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Jammer_powerpoint">
            <a:extLst>
              <a:ext uri="{FF2B5EF4-FFF2-40B4-BE49-F238E27FC236}">
                <a16:creationId xmlns:a16="http://schemas.microsoft.com/office/drawing/2014/main" id="{9C65D4A9-4635-42F8-8990-B2D132C5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51" y="-1"/>
            <a:ext cx="2914650" cy="529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80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346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Velkommen til CIRKULÆR ØKONOMI – PÅ TVÆRS AF BYGGERIETS VÆRDIKÆDE – MØDE #2 Håndtering af byggeaffald </vt:lpstr>
      <vt:lpstr>Miljøtilsynskampagner</vt:lpstr>
      <vt:lpstr>Miljøtilsynskampagner</vt:lpstr>
      <vt:lpstr>Fyraftensmøde 17. januar 2017 – miljøvurdering af byggeaffald</vt:lpstr>
      <vt:lpstr>Vi fandt nogle særlige udfordringer:</vt:lpstr>
      <vt:lpstr>Opfølgning på fyraftensmødet:</vt:lpstr>
      <vt:lpstr>Genanvendelse af byggeaffald</vt:lpstr>
      <vt:lpstr>Genanvendelse af byggeaffald</vt:lpstr>
      <vt:lpstr>Genanvendelse af byggeaffald</vt:lpstr>
      <vt:lpstr>Genanvendelse af byggeaffald</vt:lpstr>
      <vt:lpstr>Genanvendelse af byggeaffald</vt:lpstr>
      <vt:lpstr>PowerPoint-præsentation</vt:lpstr>
      <vt:lpstr>PowerPoint-præsentation</vt:lpstr>
      <vt:lpstr>Genanvendelse af byggeaffald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Mortensen</dc:creator>
  <cp:lastModifiedBy>Peter Mortensen</cp:lastModifiedBy>
  <cp:revision>15</cp:revision>
  <dcterms:created xsi:type="dcterms:W3CDTF">2018-10-18T12:20:31Z</dcterms:created>
  <dcterms:modified xsi:type="dcterms:W3CDTF">2018-10-31T07:18:12Z</dcterms:modified>
</cp:coreProperties>
</file>